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4" r:id="rId12"/>
    <p:sldId id="267" r:id="rId13"/>
    <p:sldId id="298" r:id="rId14"/>
    <p:sldId id="270" r:id="rId15"/>
    <p:sldId id="268" r:id="rId16"/>
    <p:sldId id="299" r:id="rId17"/>
    <p:sldId id="300" r:id="rId18"/>
    <p:sldId id="271" r:id="rId19"/>
    <p:sldId id="272" r:id="rId20"/>
    <p:sldId id="285" r:id="rId21"/>
    <p:sldId id="274" r:id="rId22"/>
    <p:sldId id="279" r:id="rId23"/>
    <p:sldId id="301" r:id="rId24"/>
    <p:sldId id="302" r:id="rId25"/>
    <p:sldId id="303" r:id="rId26"/>
    <p:sldId id="275" r:id="rId27"/>
    <p:sldId id="296" r:id="rId28"/>
    <p:sldId id="280" r:id="rId29"/>
    <p:sldId id="281" r:id="rId30"/>
    <p:sldId id="315" r:id="rId31"/>
    <p:sldId id="286" r:id="rId32"/>
    <p:sldId id="304" r:id="rId33"/>
    <p:sldId id="305" r:id="rId34"/>
    <p:sldId id="306" r:id="rId35"/>
    <p:sldId id="307" r:id="rId36"/>
    <p:sldId id="308" r:id="rId37"/>
    <p:sldId id="309" r:id="rId38"/>
    <p:sldId id="311" r:id="rId39"/>
    <p:sldId id="312" r:id="rId40"/>
    <p:sldId id="313" r:id="rId41"/>
    <p:sldId id="314" r:id="rId42"/>
    <p:sldId id="297" r:id="rId4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DAD8"/>
    <a:srgbClr val="64C3B5"/>
    <a:srgbClr val="68D0F0"/>
    <a:srgbClr val="66D5E3"/>
    <a:srgbClr val="FF9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60" autoAdjust="0"/>
  </p:normalViewPr>
  <p:slideViewPr>
    <p:cSldViewPr>
      <p:cViewPr varScale="1">
        <p:scale>
          <a:sx n="69" d="100"/>
          <a:sy n="69" d="100"/>
        </p:scale>
        <p:origin x="1205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perez\Downloads\Cop&#237;a%20original%20TC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perez\Downloads\Cop&#237;a%20original%20TC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perez\Desktop\Thiago\TCC%20Thiago\Cop&#237;a%20original%20TCC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pt-BR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Produto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6D5E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Planilha1!$O$32:$O$34</c:f>
              <c:strCache>
                <c:ptCount val="3"/>
                <c:pt idx="0">
                  <c:v>ETKT</c:v>
                </c:pt>
                <c:pt idx="1">
                  <c:v>RAV</c:v>
                </c:pt>
                <c:pt idx="2">
                  <c:v>EMD</c:v>
                </c:pt>
              </c:strCache>
            </c:strRef>
          </c:cat>
          <c:val>
            <c:numRef>
              <c:f>Planilha1!$P$32:$P$34</c:f>
              <c:numCache>
                <c:formatCode>0.00%</c:formatCode>
                <c:ptCount val="3"/>
                <c:pt idx="0">
                  <c:v>0.41699999999999998</c:v>
                </c:pt>
                <c:pt idx="1">
                  <c:v>0.27100000000000002</c:v>
                </c:pt>
                <c:pt idx="2">
                  <c:v>0.215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AA-433F-B9E1-006C699469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6604400"/>
        <c:axId val="1396595280"/>
      </c:barChart>
      <c:catAx>
        <c:axId val="139660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396595280"/>
        <c:crosses val="autoZero"/>
        <c:auto val="1"/>
        <c:lblAlgn val="ctr"/>
        <c:lblOffset val="100"/>
        <c:noMultiLvlLbl val="0"/>
      </c:catAx>
      <c:valAx>
        <c:axId val="139659528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396604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en-US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Rotas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Planilha1!$P$15</c:f>
              <c:strCache>
                <c:ptCount val="1"/>
                <c:pt idx="0">
                  <c:v>% Participação</c:v>
                </c:pt>
              </c:strCache>
            </c:strRef>
          </c:tx>
          <c:spPr>
            <a:solidFill>
              <a:srgbClr val="66D5E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Planilha1!$O$16:$O$17</c:f>
              <c:strCache>
                <c:ptCount val="2"/>
                <c:pt idx="0">
                  <c:v>GRU/SDU</c:v>
                </c:pt>
                <c:pt idx="1">
                  <c:v>CGH/SDU</c:v>
                </c:pt>
              </c:strCache>
            </c:strRef>
          </c:cat>
          <c:val>
            <c:numRef>
              <c:f>Planilha1!$P$16:$P$17</c:f>
              <c:numCache>
                <c:formatCode>0.00%</c:formatCode>
                <c:ptCount val="2"/>
                <c:pt idx="0">
                  <c:v>0.08</c:v>
                </c:pt>
                <c:pt idx="1">
                  <c:v>2.1999999999999999E-2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36-4947-931E-8E46E0B3CE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6594320"/>
        <c:axId val="1396615440"/>
      </c:barChart>
      <c:catAx>
        <c:axId val="139659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pt-BR"/>
          </a:p>
        </c:txPr>
        <c:crossAx val="1396615440"/>
        <c:crosses val="autoZero"/>
        <c:auto val="1"/>
        <c:lblAlgn val="ctr"/>
        <c:lblOffset val="100"/>
        <c:noMultiLvlLbl val="0"/>
      </c:catAx>
      <c:valAx>
        <c:axId val="1396615440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3965943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% Cia fornecedor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333333333333333E-2"/>
          <c:y val="0.16708333333333336"/>
          <c:w val="0.93888888888888888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66D5E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Dinâmica!$K$6:$K$8</c:f>
              <c:strCache>
                <c:ptCount val="3"/>
                <c:pt idx="0">
                  <c:v>JJ (LATAM)</c:v>
                </c:pt>
                <c:pt idx="1">
                  <c:v>G3 (GOL)</c:v>
                </c:pt>
                <c:pt idx="2">
                  <c:v>AD (AZUL)</c:v>
                </c:pt>
              </c:strCache>
            </c:strRef>
          </c:cat>
          <c:val>
            <c:numRef>
              <c:f>Dinâmica!$L$6:$L$8</c:f>
              <c:numCache>
                <c:formatCode>0.00%</c:formatCode>
                <c:ptCount val="3"/>
                <c:pt idx="0">
                  <c:v>0.33800000000000002</c:v>
                </c:pt>
                <c:pt idx="1">
                  <c:v>0.28399999999999997</c:v>
                </c:pt>
                <c:pt idx="2">
                  <c:v>0.23499999999999999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C7-445F-B516-9A221B0DB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6946368"/>
        <c:axId val="1636956928"/>
      </c:barChart>
      <c:catAx>
        <c:axId val="163694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36956928"/>
        <c:crosses val="autoZero"/>
        <c:auto val="1"/>
        <c:lblAlgn val="ctr"/>
        <c:lblOffset val="100"/>
        <c:noMultiLvlLbl val="0"/>
      </c:catAx>
      <c:valAx>
        <c:axId val="16369569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636946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Comparativo ARIMA x RF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69DAD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Planilha1!$B$17:$B$18</c:f>
              <c:strCache>
                <c:ptCount val="2"/>
                <c:pt idx="0">
                  <c:v>Erro Arima</c:v>
                </c:pt>
                <c:pt idx="1">
                  <c:v>Erro RF</c:v>
                </c:pt>
              </c:strCache>
            </c:strRef>
          </c:cat>
          <c:val>
            <c:numRef>
              <c:f>Planilha1!$C$17:$C$18</c:f>
              <c:numCache>
                <c:formatCode>General</c:formatCode>
                <c:ptCount val="2"/>
                <c:pt idx="0">
                  <c:v>2150</c:v>
                </c:pt>
                <c:pt idx="1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C-4BEC-AB28-11C87A20AB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96982943"/>
        <c:axId val="1396985343"/>
      </c:barChart>
      <c:catAx>
        <c:axId val="1396982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96985343"/>
        <c:crosses val="autoZero"/>
        <c:auto val="1"/>
        <c:lblAlgn val="ctr"/>
        <c:lblOffset val="100"/>
        <c:noMultiLvlLbl val="0"/>
      </c:catAx>
      <c:valAx>
        <c:axId val="13969853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698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24C3E-4FD3-45C3-B23B-BFF8E3373CE0}" type="datetimeFigureOut">
              <a:rPr lang="pt-BR" smtClean="0"/>
              <a:t>05/09/2025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261E4-F34F-4E48-BA0D-36B24C837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518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Desenvolver um </a:t>
            </a:r>
            <a:r>
              <a:rPr lang="pt-BR" b="1" dirty="0"/>
              <a:t>modelo preditivo </a:t>
            </a:r>
            <a:r>
              <a:rPr lang="pt-BR" dirty="0"/>
              <a:t>para estimar tarifas aéreas.</a:t>
            </a:r>
          </a:p>
          <a:p>
            <a:r>
              <a:rPr lang="pt-BR" dirty="0"/>
              <a:t>Transformar </a:t>
            </a:r>
            <a:r>
              <a:rPr lang="pt-BR" b="1" dirty="0"/>
              <a:t>dados históricos em insights acionáveis</a:t>
            </a:r>
            <a:r>
              <a:rPr lang="pt-BR" dirty="0"/>
              <a:t> </a:t>
            </a:r>
          </a:p>
          <a:p>
            <a:r>
              <a:rPr lang="pt-BR" dirty="0"/>
              <a:t>Preparar e tratar a base de dados</a:t>
            </a:r>
          </a:p>
          <a:p>
            <a:r>
              <a:rPr lang="pt-BR" dirty="0"/>
              <a:t>Realizar </a:t>
            </a:r>
            <a:r>
              <a:rPr lang="pt-BR" b="1" dirty="0"/>
              <a:t>análises exploratórias</a:t>
            </a:r>
          </a:p>
          <a:p>
            <a:r>
              <a:rPr lang="pt-BR" b="1" dirty="0"/>
              <a:t>Precificação mais assertiva das tarifas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88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83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Impacto de Negócio</a:t>
            </a:r>
          </a:p>
          <a:p>
            <a:r>
              <a:rPr lang="pt-BR" dirty="0"/>
              <a:t>Permite </a:t>
            </a:r>
            <a:r>
              <a:rPr lang="pt-BR" b="1" dirty="0"/>
              <a:t>precificação dinâmica</a:t>
            </a:r>
            <a:r>
              <a:rPr lang="pt-BR" dirty="0"/>
              <a:t> mais assertiva</a:t>
            </a:r>
          </a:p>
          <a:p>
            <a:r>
              <a:rPr lang="pt-BR" dirty="0"/>
              <a:t>Suporte a </a:t>
            </a:r>
            <a:r>
              <a:rPr lang="pt-BR" b="1" dirty="0"/>
              <a:t>campanhas personalizadas</a:t>
            </a:r>
            <a:r>
              <a:rPr lang="pt-BR" dirty="0"/>
              <a:t> (+42% conversão)</a:t>
            </a:r>
          </a:p>
          <a:p>
            <a:r>
              <a:rPr lang="pt-BR" dirty="0"/>
              <a:t>Apoio direto ao </a:t>
            </a:r>
            <a:r>
              <a:rPr lang="pt-BR" b="1" dirty="0"/>
              <a:t>planejamento financeiro e estratégico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769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mercado de precificação aérea no Brasil é bilionário. A Zion tem potencial real de capturar uma fatia relevante, com projeção de R$ 25 milhões/ano já nos primeiros contratos.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32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4C26-18D8-F8E5-A27F-68C75F83E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F860547-2B13-29B6-CDF1-1A833D86D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CD39F59-E38B-4C2D-AA28-A79964EAE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F387D4-F39C-4CF5-236F-8CFFCB66B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979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DBE82-BBDF-349A-2C16-FF5977DC6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D39F5AB-B161-3E09-92E6-DA90AF36B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6894738-F014-66D2-F121-E7E92E11E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74F146-7E2E-09C7-5FD8-8474F00CDC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12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1EAF6-455D-26CD-333B-C80E035C9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25D6916-7013-B2DB-7AFF-FEED0CB66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11F81BF-3371-2074-7145-53750370C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Governança:</a:t>
            </a:r>
            <a:r>
              <a:rPr lang="pt-BR" dirty="0"/>
              <a:t> políticas de conformidade e auditorias de segurança.</a:t>
            </a:r>
          </a:p>
          <a:p>
            <a:r>
              <a:rPr lang="pt-BR" b="1" dirty="0"/>
              <a:t>Transparência:</a:t>
            </a:r>
            <a:r>
              <a:rPr lang="pt-BR" dirty="0"/>
              <a:t> tratamento claro e informação dos dados.</a:t>
            </a:r>
          </a:p>
          <a:p>
            <a:r>
              <a:rPr lang="pt-BR" b="1" dirty="0"/>
              <a:t>Minimização:</a:t>
            </a:r>
            <a:r>
              <a:rPr lang="pt-BR" dirty="0"/>
              <a:t> uso apenas de dados necessários ao modelo</a:t>
            </a:r>
          </a:p>
          <a:p>
            <a:r>
              <a:rPr lang="pt-BR" b="1" dirty="0"/>
              <a:t>Proteção:</a:t>
            </a:r>
            <a:r>
              <a:rPr lang="pt-BR" dirty="0"/>
              <a:t> anonimização e criptografia ponta a ponta.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15BEB3-54FB-DB33-ADBB-830016A536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481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F4702-A778-951E-061A-B14E769CE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B2EEB9C-C269-9C88-3D12-3B2E2220A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F4B7186-2A96-6FA9-7C2C-FA29CC766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Governança:</a:t>
            </a:r>
            <a:r>
              <a:rPr lang="pt-BR" dirty="0"/>
              <a:t> conformidade LGPD, auditorias, transparência de dados.</a:t>
            </a:r>
            <a:br>
              <a:rPr lang="pt-BR" b="1" dirty="0"/>
            </a:br>
            <a:r>
              <a:rPr lang="pt-BR" b="1" dirty="0"/>
              <a:t>Social:</a:t>
            </a:r>
            <a:r>
              <a:rPr lang="pt-BR" dirty="0"/>
              <a:t> inclusão e diversidade em clientes e equipe, acessibilidade em dashboards.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/>
              <a:t>Ambiental:</a:t>
            </a:r>
            <a:r>
              <a:rPr lang="pt-BR" dirty="0"/>
              <a:t> incentivo a processos digitais, redução de papel, apoio à eficiência de voos (menos emissões).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30D241F-2DE1-719C-541C-EA1972736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88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Desafio da Precificação da cia Aérea são os Erros de previsão = prejuízos financeiros e má alocação de recursos. </a:t>
            </a:r>
          </a:p>
          <a:p>
            <a:r>
              <a:rPr lang="pt-BR" dirty="0"/>
              <a:t>As Tarifas envolvem múltiplos fatores (datas, rotas, taxas). </a:t>
            </a:r>
          </a:p>
          <a:p>
            <a:r>
              <a:rPr lang="pt-BR" dirty="0"/>
              <a:t>Orçamentos mal dimensionados e perdas de receita. </a:t>
            </a:r>
          </a:p>
          <a:p>
            <a:r>
              <a:rPr lang="pt-BR" dirty="0"/>
              <a:t>Solução: Inteligência Artificial para reduzir incertezas e antecipar custos.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01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cli_tarifa</a:t>
            </a:r>
            <a:r>
              <a:rPr lang="pt-BR" dirty="0"/>
              <a:t> tem correlação </a:t>
            </a:r>
            <a:r>
              <a:rPr lang="pt-BR" b="1" dirty="0"/>
              <a:t>moderada</a:t>
            </a:r>
            <a:r>
              <a:rPr lang="pt-BR" dirty="0"/>
              <a:t> com:</a:t>
            </a:r>
          </a:p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vlr_saldo_cli</a:t>
            </a:r>
            <a:r>
              <a:rPr lang="pt-BR" dirty="0"/>
              <a:t> (0,41) → quanto maior o saldo, maior tende a ser a tarifa.</a:t>
            </a:r>
          </a:p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cli_taxas</a:t>
            </a:r>
            <a:r>
              <a:rPr lang="pt-BR" dirty="0"/>
              <a:t> (0,34) → tarifas também acompanham taxas adicionais.</a:t>
            </a:r>
          </a:p>
          <a:p>
            <a:r>
              <a:rPr 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vlr_fee_cli</a:t>
            </a:r>
            <a:r>
              <a:rPr lang="pt-BR" dirty="0"/>
              <a:t> (0,27) → impacto positivo, mas menor.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235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gráfico mostra como a média das tarifas tem variado ao longo do tempo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805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tendencia apresenta um crescimento ao longo do tempo</a:t>
            </a:r>
          </a:p>
          <a:p>
            <a:r>
              <a:rPr lang="pt-BR" dirty="0"/>
              <a:t>a Sazonalidade com oscilações regulares</a:t>
            </a:r>
          </a:p>
          <a:p>
            <a:r>
              <a:rPr lang="pt-BR" dirty="0"/>
              <a:t>E os </a:t>
            </a:r>
            <a:r>
              <a:rPr lang="pt-BR" dirty="0" err="1"/>
              <a:t>Residuos</a:t>
            </a:r>
            <a:r>
              <a:rPr lang="pt-BR" dirty="0"/>
              <a:t> reforçam a volatilidade do setor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277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erro quadrático MSE foi de 18 milhões, valor elevado com grande dispersão de erro</a:t>
            </a:r>
          </a:p>
          <a:p>
            <a:r>
              <a:rPr lang="pt-BR" dirty="0"/>
              <a:t>O modelo RMSE erra 4,345 mil para cada previsão de tarifa</a:t>
            </a:r>
          </a:p>
          <a:p>
            <a:r>
              <a:rPr lang="pt-BR" dirty="0"/>
              <a:t>O erro absoluto do MAE é de 2,150 mil por tarifa prevista – valor elevado</a:t>
            </a:r>
          </a:p>
          <a:p>
            <a:r>
              <a:rPr lang="pt-BR" dirty="0"/>
              <a:t>MAPE 174% o modelo erra quase o dobro do valor real</a:t>
            </a:r>
            <a:br>
              <a:rPr lang="pt-BR" dirty="0"/>
            </a:br>
            <a:r>
              <a:rPr lang="pt-BR" dirty="0"/>
              <a:t>Ou seja, o ARIMA não conseguiu acompanhar a volatilidade da série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4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226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RF acompanha melhor a série em relação ao ARIMA</a:t>
            </a:r>
          </a:p>
          <a:p>
            <a:r>
              <a:rPr lang="pt-BR" dirty="0"/>
              <a:t>O modelo reduziu bastante os desvios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26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Random Forest é o modelo mais adequado para problemas de previsão de tarifas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261E4-F34F-4E48-BA0D-36B24C8373B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05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507" y="-217804"/>
            <a:ext cx="5280253" cy="1367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96765" y="1845691"/>
            <a:ext cx="7030084" cy="2164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jp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5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64095" y="2851402"/>
            <a:ext cx="5328285" cy="3976370"/>
            <a:chOff x="6864095" y="2851402"/>
            <a:chExt cx="5328285" cy="39763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4095" y="2851402"/>
              <a:ext cx="5292852" cy="39761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00159" y="5661658"/>
              <a:ext cx="3291840" cy="11567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-4762" y="-13843"/>
            <a:ext cx="12201525" cy="6887209"/>
            <a:chOff x="-4762" y="-13843"/>
            <a:chExt cx="12201525" cy="6887209"/>
          </a:xfrm>
        </p:grpSpPr>
        <p:sp>
          <p:nvSpPr>
            <p:cNvPr id="6" name="object 6"/>
            <p:cNvSpPr/>
            <p:nvPr/>
          </p:nvSpPr>
          <p:spPr>
            <a:xfrm>
              <a:off x="0" y="0"/>
              <a:ext cx="12192000" cy="76200"/>
            </a:xfrm>
            <a:custGeom>
              <a:avLst/>
              <a:gdLst/>
              <a:ahLst/>
              <a:cxnLst/>
              <a:rect l="l" t="t" r="r" b="b"/>
              <a:pathLst>
                <a:path w="12192000" h="76200">
                  <a:moveTo>
                    <a:pt x="12192000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12192000" y="7620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0"/>
              <a:ext cx="12192000" cy="76200"/>
            </a:xfrm>
            <a:custGeom>
              <a:avLst/>
              <a:gdLst/>
              <a:ahLst/>
              <a:cxnLst/>
              <a:rect l="l" t="t" r="r" b="b"/>
              <a:pathLst>
                <a:path w="12192000" h="76200">
                  <a:moveTo>
                    <a:pt x="0" y="76200"/>
                  </a:moveTo>
                  <a:lnTo>
                    <a:pt x="12192000" y="76200"/>
                  </a:lnTo>
                  <a:lnTo>
                    <a:pt x="12192000" y="0"/>
                  </a:lnTo>
                </a:path>
                <a:path w="12192000" h="76200">
                  <a:moveTo>
                    <a:pt x="0" y="0"/>
                  </a:moveTo>
                  <a:lnTo>
                    <a:pt x="0" y="76200"/>
                  </a:lnTo>
                </a:path>
              </a:pathLst>
            </a:custGeom>
            <a:ln w="9144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3204" y="80771"/>
              <a:ext cx="10178796" cy="67772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399019" cy="68579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23053" y="761"/>
              <a:ext cx="2818130" cy="6858000"/>
            </a:xfrm>
            <a:custGeom>
              <a:avLst/>
              <a:gdLst/>
              <a:ahLst/>
              <a:cxnLst/>
              <a:rect l="l" t="t" r="r" b="b"/>
              <a:pathLst>
                <a:path w="2818129" h="6858000">
                  <a:moveTo>
                    <a:pt x="2817749" y="0"/>
                  </a:moveTo>
                  <a:lnTo>
                    <a:pt x="0" y="6857869"/>
                  </a:lnTo>
                </a:path>
              </a:pathLst>
            </a:custGeom>
            <a:ln w="28955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00778" y="761"/>
              <a:ext cx="2817495" cy="6858000"/>
            </a:xfrm>
            <a:custGeom>
              <a:avLst/>
              <a:gdLst/>
              <a:ahLst/>
              <a:cxnLst/>
              <a:rect l="l" t="t" r="r" b="b"/>
              <a:pathLst>
                <a:path w="2817495" h="6858000">
                  <a:moveTo>
                    <a:pt x="2817495" y="0"/>
                  </a:moveTo>
                  <a:lnTo>
                    <a:pt x="0" y="6857995"/>
                  </a:lnTo>
                </a:path>
              </a:pathLst>
            </a:custGeom>
            <a:ln w="19812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67642" y="6561762"/>
            <a:ext cx="7893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rgbClr val="FFFFFF"/>
                </a:solidFill>
                <a:latin typeface="Segoe UI"/>
                <a:cs typeface="Segoe UI"/>
              </a:rPr>
              <a:t>31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/</a:t>
            </a:r>
            <a:r>
              <a:rPr lang="pt-BR" sz="1200" spc="-10" dirty="0">
                <a:solidFill>
                  <a:srgbClr val="FFFFFF"/>
                </a:solidFill>
                <a:latin typeface="Segoe UI"/>
                <a:cs typeface="Segoe UI"/>
              </a:rPr>
              <a:t>08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/202</a:t>
            </a:r>
            <a:r>
              <a:rPr lang="pt-BR" sz="1200" spc="-1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764" y="27432"/>
            <a:ext cx="5265420" cy="5143500"/>
            <a:chOff x="16764" y="27432"/>
            <a:chExt cx="5265420" cy="5143500"/>
          </a:xfrm>
        </p:grpSpPr>
        <p:sp>
          <p:nvSpPr>
            <p:cNvPr id="14" name="object 14"/>
            <p:cNvSpPr/>
            <p:nvPr/>
          </p:nvSpPr>
          <p:spPr>
            <a:xfrm>
              <a:off x="16764" y="27432"/>
              <a:ext cx="5265420" cy="5143500"/>
            </a:xfrm>
            <a:custGeom>
              <a:avLst/>
              <a:gdLst/>
              <a:ahLst/>
              <a:cxnLst/>
              <a:rect l="l" t="t" r="r" b="b"/>
              <a:pathLst>
                <a:path w="5265420" h="5143500">
                  <a:moveTo>
                    <a:pt x="526542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5265420" y="5143500"/>
                  </a:lnTo>
                  <a:lnTo>
                    <a:pt x="526542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016" y="30480"/>
              <a:ext cx="3585972" cy="31363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10031" y="3675633"/>
            <a:ext cx="4296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34343"/>
                </a:solidFill>
                <a:latin typeface="Segoe UI"/>
                <a:cs typeface="Segoe UI"/>
              </a:rPr>
              <a:t>Modelo</a:t>
            </a:r>
            <a:r>
              <a:rPr sz="2400" b="1" spc="16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2400" b="1" spc="80" dirty="0">
                <a:solidFill>
                  <a:srgbClr val="434343"/>
                </a:solidFill>
                <a:latin typeface="Segoe UI"/>
                <a:cs typeface="Segoe UI"/>
              </a:rPr>
              <a:t>Preditivo</a:t>
            </a:r>
            <a:r>
              <a:rPr sz="2400" b="1" spc="23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2400" b="1" dirty="0">
                <a:solidFill>
                  <a:srgbClr val="434343"/>
                </a:solidFill>
                <a:latin typeface="Segoe UI"/>
                <a:cs typeface="Segoe UI"/>
              </a:rPr>
              <a:t>de</a:t>
            </a:r>
            <a:r>
              <a:rPr sz="2400" b="1" spc="18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2400" b="1" spc="45" dirty="0">
                <a:solidFill>
                  <a:srgbClr val="434343"/>
                </a:solidFill>
                <a:latin typeface="Segoe UI"/>
                <a:cs typeface="Segoe UI"/>
              </a:rPr>
              <a:t>Tarifas</a:t>
            </a:r>
            <a:endParaRPr sz="2400" dirty="0">
              <a:latin typeface="Segoe UI"/>
              <a:cs typeface="Segoe U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4934711"/>
            <a:ext cx="2450592" cy="3840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118616"/>
            <a:ext cx="9951719" cy="4587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404" y="342138"/>
            <a:ext cx="3129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3.iii.</a:t>
            </a:r>
            <a:r>
              <a:rPr sz="2400" spc="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spc="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sz="2400" spc="-1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ariáveis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8404" y="1213231"/>
            <a:ext cx="68910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base</a:t>
            </a:r>
            <a:r>
              <a:rPr sz="1400" spc="-2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de</a:t>
            </a:r>
            <a:r>
              <a:rPr sz="1400" spc="1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dados</a:t>
            </a:r>
            <a:r>
              <a:rPr sz="1400" spc="-2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analítica</a:t>
            </a:r>
            <a:r>
              <a:rPr sz="1400" spc="-5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apresenta</a:t>
            </a:r>
            <a:r>
              <a:rPr sz="1400" spc="-2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Segoe UI"/>
                <a:cs typeface="Segoe UI"/>
              </a:rPr>
              <a:t>11</a:t>
            </a:r>
            <a:r>
              <a:rPr sz="1400" b="1" spc="-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45" dirty="0">
                <a:solidFill>
                  <a:srgbClr val="434343"/>
                </a:solidFill>
                <a:latin typeface="Segoe UI"/>
                <a:cs typeface="Segoe UI"/>
              </a:rPr>
              <a:t>variáveis</a:t>
            </a:r>
            <a:r>
              <a:rPr sz="1400" b="1" spc="9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50" dirty="0">
                <a:solidFill>
                  <a:srgbClr val="434343"/>
                </a:solidFill>
                <a:latin typeface="Segoe UI"/>
                <a:cs typeface="Segoe UI"/>
              </a:rPr>
              <a:t>explicativas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e</a:t>
            </a:r>
            <a:r>
              <a:rPr sz="1400" spc="1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a</a:t>
            </a:r>
            <a:r>
              <a:rPr sz="1400" spc="-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55" dirty="0">
                <a:solidFill>
                  <a:srgbClr val="434343"/>
                </a:solidFill>
                <a:latin typeface="Segoe UI"/>
                <a:cs typeface="Segoe UI"/>
              </a:rPr>
              <a:t>variável</a:t>
            </a:r>
            <a:r>
              <a:rPr sz="1400" b="1" spc="6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Segoe UI"/>
                <a:cs typeface="Segoe UI"/>
              </a:rPr>
              <a:t>resposta</a:t>
            </a:r>
            <a:r>
              <a:rPr sz="1400" spc="-10" dirty="0">
                <a:solidFill>
                  <a:srgbClr val="434343"/>
                </a:solidFill>
                <a:latin typeface="Segoe UI"/>
                <a:cs typeface="Segoe UI"/>
              </a:rPr>
              <a:t>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55582" y="3855211"/>
            <a:ext cx="185521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Variável</a:t>
            </a:r>
            <a:r>
              <a:rPr sz="1400" b="1" spc="39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Resposta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</a:t>
            </a: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Vendas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746235" y="2673095"/>
            <a:ext cx="1077595" cy="1077595"/>
            <a:chOff x="8746235" y="2673095"/>
            <a:chExt cx="1077595" cy="1077595"/>
          </a:xfrm>
        </p:grpSpPr>
        <p:sp>
          <p:nvSpPr>
            <p:cNvPr id="12" name="object 12"/>
            <p:cNvSpPr/>
            <p:nvPr/>
          </p:nvSpPr>
          <p:spPr>
            <a:xfrm>
              <a:off x="8752331" y="267919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532511" y="0"/>
                  </a:moveTo>
                  <a:lnTo>
                    <a:pt x="483997" y="2159"/>
                  </a:lnTo>
                  <a:lnTo>
                    <a:pt x="436752" y="8636"/>
                  </a:lnTo>
                  <a:lnTo>
                    <a:pt x="390906" y="19050"/>
                  </a:lnTo>
                  <a:lnTo>
                    <a:pt x="346710" y="33274"/>
                  </a:lnTo>
                  <a:lnTo>
                    <a:pt x="304292" y="51308"/>
                  </a:lnTo>
                  <a:lnTo>
                    <a:pt x="263778" y="72771"/>
                  </a:lnTo>
                  <a:lnTo>
                    <a:pt x="225425" y="97409"/>
                  </a:lnTo>
                  <a:lnTo>
                    <a:pt x="189484" y="125222"/>
                  </a:lnTo>
                  <a:lnTo>
                    <a:pt x="155956" y="155956"/>
                  </a:lnTo>
                  <a:lnTo>
                    <a:pt x="125222" y="189484"/>
                  </a:lnTo>
                  <a:lnTo>
                    <a:pt x="97409" y="225425"/>
                  </a:lnTo>
                  <a:lnTo>
                    <a:pt x="72771" y="263779"/>
                  </a:lnTo>
                  <a:lnTo>
                    <a:pt x="51308" y="304292"/>
                  </a:lnTo>
                  <a:lnTo>
                    <a:pt x="33274" y="346710"/>
                  </a:lnTo>
                  <a:lnTo>
                    <a:pt x="19050" y="390906"/>
                  </a:lnTo>
                  <a:lnTo>
                    <a:pt x="8636" y="436753"/>
                  </a:lnTo>
                  <a:lnTo>
                    <a:pt x="2159" y="483997"/>
                  </a:lnTo>
                  <a:lnTo>
                    <a:pt x="0" y="532511"/>
                  </a:lnTo>
                  <a:lnTo>
                    <a:pt x="2159" y="581025"/>
                  </a:lnTo>
                  <a:lnTo>
                    <a:pt x="8636" y="628269"/>
                  </a:lnTo>
                  <a:lnTo>
                    <a:pt x="19050" y="674116"/>
                  </a:lnTo>
                  <a:lnTo>
                    <a:pt x="33274" y="718312"/>
                  </a:lnTo>
                  <a:lnTo>
                    <a:pt x="51308" y="760730"/>
                  </a:lnTo>
                  <a:lnTo>
                    <a:pt x="72771" y="801243"/>
                  </a:lnTo>
                  <a:lnTo>
                    <a:pt x="97409" y="839597"/>
                  </a:lnTo>
                  <a:lnTo>
                    <a:pt x="125222" y="875538"/>
                  </a:lnTo>
                  <a:lnTo>
                    <a:pt x="155956" y="909066"/>
                  </a:lnTo>
                  <a:lnTo>
                    <a:pt x="189484" y="939800"/>
                  </a:lnTo>
                  <a:lnTo>
                    <a:pt x="225425" y="967613"/>
                  </a:lnTo>
                  <a:lnTo>
                    <a:pt x="263778" y="992251"/>
                  </a:lnTo>
                  <a:lnTo>
                    <a:pt x="304292" y="1013714"/>
                  </a:lnTo>
                  <a:lnTo>
                    <a:pt x="346710" y="1031748"/>
                  </a:lnTo>
                  <a:lnTo>
                    <a:pt x="390906" y="1045972"/>
                  </a:lnTo>
                  <a:lnTo>
                    <a:pt x="436752" y="1056386"/>
                  </a:lnTo>
                  <a:lnTo>
                    <a:pt x="483997" y="1062863"/>
                  </a:lnTo>
                  <a:lnTo>
                    <a:pt x="532511" y="1065022"/>
                  </a:lnTo>
                  <a:lnTo>
                    <a:pt x="581025" y="1062863"/>
                  </a:lnTo>
                  <a:lnTo>
                    <a:pt x="628269" y="1056386"/>
                  </a:lnTo>
                  <a:lnTo>
                    <a:pt x="674116" y="1045972"/>
                  </a:lnTo>
                  <a:lnTo>
                    <a:pt x="718312" y="1031748"/>
                  </a:lnTo>
                  <a:lnTo>
                    <a:pt x="760729" y="1013714"/>
                  </a:lnTo>
                  <a:lnTo>
                    <a:pt x="801243" y="992251"/>
                  </a:lnTo>
                  <a:lnTo>
                    <a:pt x="839597" y="967613"/>
                  </a:lnTo>
                  <a:lnTo>
                    <a:pt x="875538" y="939800"/>
                  </a:lnTo>
                  <a:lnTo>
                    <a:pt x="909066" y="909066"/>
                  </a:lnTo>
                  <a:lnTo>
                    <a:pt x="939800" y="875538"/>
                  </a:lnTo>
                  <a:lnTo>
                    <a:pt x="967613" y="839597"/>
                  </a:lnTo>
                  <a:lnTo>
                    <a:pt x="992251" y="801243"/>
                  </a:lnTo>
                  <a:lnTo>
                    <a:pt x="1013714" y="760730"/>
                  </a:lnTo>
                  <a:lnTo>
                    <a:pt x="1031748" y="718312"/>
                  </a:lnTo>
                  <a:lnTo>
                    <a:pt x="1045972" y="674116"/>
                  </a:lnTo>
                  <a:lnTo>
                    <a:pt x="1056386" y="628269"/>
                  </a:lnTo>
                  <a:lnTo>
                    <a:pt x="1062863" y="581025"/>
                  </a:lnTo>
                  <a:lnTo>
                    <a:pt x="1065022" y="532511"/>
                  </a:lnTo>
                  <a:lnTo>
                    <a:pt x="1062863" y="483997"/>
                  </a:lnTo>
                  <a:lnTo>
                    <a:pt x="1056386" y="436753"/>
                  </a:lnTo>
                  <a:lnTo>
                    <a:pt x="1045972" y="390906"/>
                  </a:lnTo>
                  <a:lnTo>
                    <a:pt x="1031748" y="346710"/>
                  </a:lnTo>
                  <a:lnTo>
                    <a:pt x="1013714" y="304292"/>
                  </a:lnTo>
                  <a:lnTo>
                    <a:pt x="992251" y="263779"/>
                  </a:lnTo>
                  <a:lnTo>
                    <a:pt x="967613" y="225425"/>
                  </a:lnTo>
                  <a:lnTo>
                    <a:pt x="939800" y="189484"/>
                  </a:lnTo>
                  <a:lnTo>
                    <a:pt x="909066" y="155956"/>
                  </a:lnTo>
                  <a:lnTo>
                    <a:pt x="875538" y="125222"/>
                  </a:lnTo>
                  <a:lnTo>
                    <a:pt x="839597" y="97409"/>
                  </a:lnTo>
                  <a:lnTo>
                    <a:pt x="801243" y="72771"/>
                  </a:lnTo>
                  <a:lnTo>
                    <a:pt x="760729" y="51308"/>
                  </a:lnTo>
                  <a:lnTo>
                    <a:pt x="718312" y="33274"/>
                  </a:lnTo>
                  <a:lnTo>
                    <a:pt x="674116" y="19050"/>
                  </a:lnTo>
                  <a:lnTo>
                    <a:pt x="628269" y="8636"/>
                  </a:lnTo>
                  <a:lnTo>
                    <a:pt x="581025" y="2159"/>
                  </a:lnTo>
                  <a:lnTo>
                    <a:pt x="532511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52331" y="267919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0" y="532511"/>
                  </a:moveTo>
                  <a:lnTo>
                    <a:pt x="2159" y="483997"/>
                  </a:lnTo>
                  <a:lnTo>
                    <a:pt x="8636" y="436753"/>
                  </a:lnTo>
                  <a:lnTo>
                    <a:pt x="19050" y="390906"/>
                  </a:lnTo>
                  <a:lnTo>
                    <a:pt x="33274" y="346710"/>
                  </a:lnTo>
                  <a:lnTo>
                    <a:pt x="51308" y="304292"/>
                  </a:lnTo>
                  <a:lnTo>
                    <a:pt x="72771" y="263779"/>
                  </a:lnTo>
                  <a:lnTo>
                    <a:pt x="97409" y="225425"/>
                  </a:lnTo>
                  <a:lnTo>
                    <a:pt x="125222" y="189484"/>
                  </a:lnTo>
                  <a:lnTo>
                    <a:pt x="155956" y="155956"/>
                  </a:lnTo>
                  <a:lnTo>
                    <a:pt x="189484" y="125222"/>
                  </a:lnTo>
                  <a:lnTo>
                    <a:pt x="225425" y="97409"/>
                  </a:lnTo>
                  <a:lnTo>
                    <a:pt x="263778" y="72771"/>
                  </a:lnTo>
                  <a:lnTo>
                    <a:pt x="304292" y="51308"/>
                  </a:lnTo>
                  <a:lnTo>
                    <a:pt x="346710" y="33274"/>
                  </a:lnTo>
                  <a:lnTo>
                    <a:pt x="390906" y="19050"/>
                  </a:lnTo>
                  <a:lnTo>
                    <a:pt x="436752" y="8636"/>
                  </a:lnTo>
                  <a:lnTo>
                    <a:pt x="483997" y="2159"/>
                  </a:lnTo>
                  <a:lnTo>
                    <a:pt x="532511" y="0"/>
                  </a:lnTo>
                  <a:lnTo>
                    <a:pt x="581025" y="2159"/>
                  </a:lnTo>
                  <a:lnTo>
                    <a:pt x="628269" y="8636"/>
                  </a:lnTo>
                  <a:lnTo>
                    <a:pt x="674116" y="19050"/>
                  </a:lnTo>
                  <a:lnTo>
                    <a:pt x="718312" y="33274"/>
                  </a:lnTo>
                  <a:lnTo>
                    <a:pt x="760729" y="51308"/>
                  </a:lnTo>
                  <a:lnTo>
                    <a:pt x="801243" y="72771"/>
                  </a:lnTo>
                  <a:lnTo>
                    <a:pt x="839597" y="97409"/>
                  </a:lnTo>
                  <a:lnTo>
                    <a:pt x="875538" y="125222"/>
                  </a:lnTo>
                  <a:lnTo>
                    <a:pt x="909066" y="155956"/>
                  </a:lnTo>
                  <a:lnTo>
                    <a:pt x="939800" y="189484"/>
                  </a:lnTo>
                  <a:lnTo>
                    <a:pt x="967613" y="225425"/>
                  </a:lnTo>
                  <a:lnTo>
                    <a:pt x="992251" y="263779"/>
                  </a:lnTo>
                  <a:lnTo>
                    <a:pt x="1013714" y="304292"/>
                  </a:lnTo>
                  <a:lnTo>
                    <a:pt x="1031748" y="346710"/>
                  </a:lnTo>
                  <a:lnTo>
                    <a:pt x="1045972" y="390906"/>
                  </a:lnTo>
                  <a:lnTo>
                    <a:pt x="1056386" y="436753"/>
                  </a:lnTo>
                  <a:lnTo>
                    <a:pt x="1062863" y="483997"/>
                  </a:lnTo>
                  <a:lnTo>
                    <a:pt x="1065022" y="532511"/>
                  </a:lnTo>
                  <a:lnTo>
                    <a:pt x="1062863" y="581025"/>
                  </a:lnTo>
                  <a:lnTo>
                    <a:pt x="1056386" y="628269"/>
                  </a:lnTo>
                  <a:lnTo>
                    <a:pt x="1045972" y="674116"/>
                  </a:lnTo>
                  <a:lnTo>
                    <a:pt x="1031748" y="718312"/>
                  </a:lnTo>
                  <a:lnTo>
                    <a:pt x="1013714" y="760730"/>
                  </a:lnTo>
                  <a:lnTo>
                    <a:pt x="992251" y="801243"/>
                  </a:lnTo>
                  <a:lnTo>
                    <a:pt x="967613" y="839597"/>
                  </a:lnTo>
                  <a:lnTo>
                    <a:pt x="939800" y="875538"/>
                  </a:lnTo>
                  <a:lnTo>
                    <a:pt x="909066" y="909066"/>
                  </a:lnTo>
                  <a:lnTo>
                    <a:pt x="875538" y="939800"/>
                  </a:lnTo>
                  <a:lnTo>
                    <a:pt x="839597" y="967613"/>
                  </a:lnTo>
                  <a:lnTo>
                    <a:pt x="801243" y="992251"/>
                  </a:lnTo>
                  <a:lnTo>
                    <a:pt x="760729" y="1013714"/>
                  </a:lnTo>
                  <a:lnTo>
                    <a:pt x="718312" y="1031748"/>
                  </a:lnTo>
                  <a:lnTo>
                    <a:pt x="674116" y="1045972"/>
                  </a:lnTo>
                  <a:lnTo>
                    <a:pt x="628269" y="1056386"/>
                  </a:lnTo>
                  <a:lnTo>
                    <a:pt x="581025" y="1062863"/>
                  </a:lnTo>
                  <a:lnTo>
                    <a:pt x="532511" y="1065022"/>
                  </a:lnTo>
                  <a:lnTo>
                    <a:pt x="483997" y="1062863"/>
                  </a:lnTo>
                  <a:lnTo>
                    <a:pt x="436752" y="1056386"/>
                  </a:lnTo>
                  <a:lnTo>
                    <a:pt x="390906" y="1045972"/>
                  </a:lnTo>
                  <a:lnTo>
                    <a:pt x="346710" y="1031748"/>
                  </a:lnTo>
                  <a:lnTo>
                    <a:pt x="304292" y="1013714"/>
                  </a:lnTo>
                  <a:lnTo>
                    <a:pt x="263778" y="992251"/>
                  </a:lnTo>
                  <a:lnTo>
                    <a:pt x="225425" y="967613"/>
                  </a:lnTo>
                  <a:lnTo>
                    <a:pt x="189484" y="939800"/>
                  </a:lnTo>
                  <a:lnTo>
                    <a:pt x="155956" y="909066"/>
                  </a:lnTo>
                  <a:lnTo>
                    <a:pt x="125222" y="875538"/>
                  </a:lnTo>
                  <a:lnTo>
                    <a:pt x="97409" y="839597"/>
                  </a:lnTo>
                  <a:lnTo>
                    <a:pt x="72771" y="801243"/>
                  </a:lnTo>
                  <a:lnTo>
                    <a:pt x="51308" y="760730"/>
                  </a:lnTo>
                  <a:lnTo>
                    <a:pt x="33274" y="718312"/>
                  </a:lnTo>
                  <a:lnTo>
                    <a:pt x="19050" y="674116"/>
                  </a:lnTo>
                  <a:lnTo>
                    <a:pt x="8636" y="628269"/>
                  </a:lnTo>
                  <a:lnTo>
                    <a:pt x="2159" y="581025"/>
                  </a:lnTo>
                  <a:lnTo>
                    <a:pt x="0" y="532511"/>
                  </a:lnTo>
                  <a:close/>
                </a:path>
              </a:pathLst>
            </a:custGeom>
            <a:ln w="12192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2059" y="2782823"/>
              <a:ext cx="795527" cy="8793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839717" y="3855211"/>
            <a:ext cx="1646683" cy="11515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2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400" b="1" spc="2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Mês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Semana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Mês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973067" y="2657855"/>
            <a:ext cx="1077595" cy="1077595"/>
            <a:chOff x="3973067" y="2657855"/>
            <a:chExt cx="1077595" cy="1077595"/>
          </a:xfrm>
        </p:grpSpPr>
        <p:sp>
          <p:nvSpPr>
            <p:cNvPr id="17" name="object 17"/>
            <p:cNvSpPr/>
            <p:nvPr/>
          </p:nvSpPr>
          <p:spPr>
            <a:xfrm>
              <a:off x="3979163" y="266395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532511" y="0"/>
                  </a:moveTo>
                  <a:lnTo>
                    <a:pt x="483997" y="2159"/>
                  </a:lnTo>
                  <a:lnTo>
                    <a:pt x="436752" y="8636"/>
                  </a:lnTo>
                  <a:lnTo>
                    <a:pt x="390906" y="19050"/>
                  </a:lnTo>
                  <a:lnTo>
                    <a:pt x="346710" y="33274"/>
                  </a:lnTo>
                  <a:lnTo>
                    <a:pt x="304291" y="51308"/>
                  </a:lnTo>
                  <a:lnTo>
                    <a:pt x="263778" y="72771"/>
                  </a:lnTo>
                  <a:lnTo>
                    <a:pt x="225425" y="97409"/>
                  </a:lnTo>
                  <a:lnTo>
                    <a:pt x="189484" y="125222"/>
                  </a:lnTo>
                  <a:lnTo>
                    <a:pt x="155956" y="155956"/>
                  </a:lnTo>
                  <a:lnTo>
                    <a:pt x="125222" y="189484"/>
                  </a:lnTo>
                  <a:lnTo>
                    <a:pt x="97409" y="225425"/>
                  </a:lnTo>
                  <a:lnTo>
                    <a:pt x="72771" y="263778"/>
                  </a:lnTo>
                  <a:lnTo>
                    <a:pt x="51308" y="304292"/>
                  </a:lnTo>
                  <a:lnTo>
                    <a:pt x="33274" y="346710"/>
                  </a:lnTo>
                  <a:lnTo>
                    <a:pt x="19050" y="390906"/>
                  </a:lnTo>
                  <a:lnTo>
                    <a:pt x="8636" y="436752"/>
                  </a:lnTo>
                  <a:lnTo>
                    <a:pt x="2159" y="483997"/>
                  </a:lnTo>
                  <a:lnTo>
                    <a:pt x="0" y="532511"/>
                  </a:lnTo>
                  <a:lnTo>
                    <a:pt x="2159" y="581025"/>
                  </a:lnTo>
                  <a:lnTo>
                    <a:pt x="8636" y="628269"/>
                  </a:lnTo>
                  <a:lnTo>
                    <a:pt x="19050" y="674115"/>
                  </a:lnTo>
                  <a:lnTo>
                    <a:pt x="33274" y="718312"/>
                  </a:lnTo>
                  <a:lnTo>
                    <a:pt x="51308" y="760730"/>
                  </a:lnTo>
                  <a:lnTo>
                    <a:pt x="72771" y="801243"/>
                  </a:lnTo>
                  <a:lnTo>
                    <a:pt x="97409" y="839597"/>
                  </a:lnTo>
                  <a:lnTo>
                    <a:pt x="125222" y="875538"/>
                  </a:lnTo>
                  <a:lnTo>
                    <a:pt x="155956" y="909065"/>
                  </a:lnTo>
                  <a:lnTo>
                    <a:pt x="189484" y="939800"/>
                  </a:lnTo>
                  <a:lnTo>
                    <a:pt x="225425" y="967613"/>
                  </a:lnTo>
                  <a:lnTo>
                    <a:pt x="263778" y="992251"/>
                  </a:lnTo>
                  <a:lnTo>
                    <a:pt x="304291" y="1013714"/>
                  </a:lnTo>
                  <a:lnTo>
                    <a:pt x="346710" y="1031748"/>
                  </a:lnTo>
                  <a:lnTo>
                    <a:pt x="390906" y="1045972"/>
                  </a:lnTo>
                  <a:lnTo>
                    <a:pt x="436752" y="1056386"/>
                  </a:lnTo>
                  <a:lnTo>
                    <a:pt x="483997" y="1062863"/>
                  </a:lnTo>
                  <a:lnTo>
                    <a:pt x="532511" y="1065022"/>
                  </a:lnTo>
                  <a:lnTo>
                    <a:pt x="581025" y="1062863"/>
                  </a:lnTo>
                  <a:lnTo>
                    <a:pt x="628269" y="1056386"/>
                  </a:lnTo>
                  <a:lnTo>
                    <a:pt x="674115" y="1045972"/>
                  </a:lnTo>
                  <a:lnTo>
                    <a:pt x="718312" y="1031748"/>
                  </a:lnTo>
                  <a:lnTo>
                    <a:pt x="760730" y="1013714"/>
                  </a:lnTo>
                  <a:lnTo>
                    <a:pt x="801243" y="992251"/>
                  </a:lnTo>
                  <a:lnTo>
                    <a:pt x="839597" y="967613"/>
                  </a:lnTo>
                  <a:lnTo>
                    <a:pt x="875538" y="939800"/>
                  </a:lnTo>
                  <a:lnTo>
                    <a:pt x="909065" y="909065"/>
                  </a:lnTo>
                  <a:lnTo>
                    <a:pt x="939800" y="875538"/>
                  </a:lnTo>
                  <a:lnTo>
                    <a:pt x="967613" y="839597"/>
                  </a:lnTo>
                  <a:lnTo>
                    <a:pt x="992251" y="801243"/>
                  </a:lnTo>
                  <a:lnTo>
                    <a:pt x="1013713" y="760730"/>
                  </a:lnTo>
                  <a:lnTo>
                    <a:pt x="1031748" y="718312"/>
                  </a:lnTo>
                  <a:lnTo>
                    <a:pt x="1045972" y="674115"/>
                  </a:lnTo>
                  <a:lnTo>
                    <a:pt x="1056386" y="628269"/>
                  </a:lnTo>
                  <a:lnTo>
                    <a:pt x="1062863" y="581025"/>
                  </a:lnTo>
                  <a:lnTo>
                    <a:pt x="1065022" y="532511"/>
                  </a:lnTo>
                  <a:lnTo>
                    <a:pt x="1062863" y="483997"/>
                  </a:lnTo>
                  <a:lnTo>
                    <a:pt x="1056386" y="436752"/>
                  </a:lnTo>
                  <a:lnTo>
                    <a:pt x="1045972" y="390906"/>
                  </a:lnTo>
                  <a:lnTo>
                    <a:pt x="1031748" y="346710"/>
                  </a:lnTo>
                  <a:lnTo>
                    <a:pt x="1013713" y="304292"/>
                  </a:lnTo>
                  <a:lnTo>
                    <a:pt x="992251" y="263778"/>
                  </a:lnTo>
                  <a:lnTo>
                    <a:pt x="967613" y="225425"/>
                  </a:lnTo>
                  <a:lnTo>
                    <a:pt x="939800" y="189484"/>
                  </a:lnTo>
                  <a:lnTo>
                    <a:pt x="909065" y="155956"/>
                  </a:lnTo>
                  <a:lnTo>
                    <a:pt x="875538" y="125222"/>
                  </a:lnTo>
                  <a:lnTo>
                    <a:pt x="839597" y="97409"/>
                  </a:lnTo>
                  <a:lnTo>
                    <a:pt x="801243" y="72771"/>
                  </a:lnTo>
                  <a:lnTo>
                    <a:pt x="760730" y="51308"/>
                  </a:lnTo>
                  <a:lnTo>
                    <a:pt x="718312" y="33274"/>
                  </a:lnTo>
                  <a:lnTo>
                    <a:pt x="674115" y="19050"/>
                  </a:lnTo>
                  <a:lnTo>
                    <a:pt x="628269" y="8636"/>
                  </a:lnTo>
                  <a:lnTo>
                    <a:pt x="581025" y="2159"/>
                  </a:lnTo>
                  <a:lnTo>
                    <a:pt x="532511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79163" y="266395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0" y="532511"/>
                  </a:moveTo>
                  <a:lnTo>
                    <a:pt x="2159" y="483997"/>
                  </a:lnTo>
                  <a:lnTo>
                    <a:pt x="8636" y="436752"/>
                  </a:lnTo>
                  <a:lnTo>
                    <a:pt x="19050" y="390906"/>
                  </a:lnTo>
                  <a:lnTo>
                    <a:pt x="33274" y="346710"/>
                  </a:lnTo>
                  <a:lnTo>
                    <a:pt x="51308" y="304292"/>
                  </a:lnTo>
                  <a:lnTo>
                    <a:pt x="72771" y="263778"/>
                  </a:lnTo>
                  <a:lnTo>
                    <a:pt x="97409" y="225425"/>
                  </a:lnTo>
                  <a:lnTo>
                    <a:pt x="125222" y="189484"/>
                  </a:lnTo>
                  <a:lnTo>
                    <a:pt x="155956" y="155956"/>
                  </a:lnTo>
                  <a:lnTo>
                    <a:pt x="189484" y="125222"/>
                  </a:lnTo>
                  <a:lnTo>
                    <a:pt x="225425" y="97409"/>
                  </a:lnTo>
                  <a:lnTo>
                    <a:pt x="263778" y="72771"/>
                  </a:lnTo>
                  <a:lnTo>
                    <a:pt x="304291" y="51308"/>
                  </a:lnTo>
                  <a:lnTo>
                    <a:pt x="346710" y="33274"/>
                  </a:lnTo>
                  <a:lnTo>
                    <a:pt x="390906" y="19050"/>
                  </a:lnTo>
                  <a:lnTo>
                    <a:pt x="436752" y="8636"/>
                  </a:lnTo>
                  <a:lnTo>
                    <a:pt x="483997" y="2159"/>
                  </a:lnTo>
                  <a:lnTo>
                    <a:pt x="532511" y="0"/>
                  </a:lnTo>
                  <a:lnTo>
                    <a:pt x="581025" y="2159"/>
                  </a:lnTo>
                  <a:lnTo>
                    <a:pt x="628269" y="8636"/>
                  </a:lnTo>
                  <a:lnTo>
                    <a:pt x="674115" y="19050"/>
                  </a:lnTo>
                  <a:lnTo>
                    <a:pt x="718312" y="33274"/>
                  </a:lnTo>
                  <a:lnTo>
                    <a:pt x="760730" y="51308"/>
                  </a:lnTo>
                  <a:lnTo>
                    <a:pt x="801243" y="72771"/>
                  </a:lnTo>
                  <a:lnTo>
                    <a:pt x="839597" y="97409"/>
                  </a:lnTo>
                  <a:lnTo>
                    <a:pt x="875538" y="125222"/>
                  </a:lnTo>
                  <a:lnTo>
                    <a:pt x="909065" y="155956"/>
                  </a:lnTo>
                  <a:lnTo>
                    <a:pt x="939800" y="189484"/>
                  </a:lnTo>
                  <a:lnTo>
                    <a:pt x="967613" y="225425"/>
                  </a:lnTo>
                  <a:lnTo>
                    <a:pt x="992251" y="263778"/>
                  </a:lnTo>
                  <a:lnTo>
                    <a:pt x="1013713" y="304292"/>
                  </a:lnTo>
                  <a:lnTo>
                    <a:pt x="1031748" y="346710"/>
                  </a:lnTo>
                  <a:lnTo>
                    <a:pt x="1045972" y="390906"/>
                  </a:lnTo>
                  <a:lnTo>
                    <a:pt x="1056386" y="436752"/>
                  </a:lnTo>
                  <a:lnTo>
                    <a:pt x="1062863" y="483997"/>
                  </a:lnTo>
                  <a:lnTo>
                    <a:pt x="1065022" y="532511"/>
                  </a:lnTo>
                  <a:lnTo>
                    <a:pt x="1062863" y="581025"/>
                  </a:lnTo>
                  <a:lnTo>
                    <a:pt x="1056386" y="628269"/>
                  </a:lnTo>
                  <a:lnTo>
                    <a:pt x="1045972" y="674115"/>
                  </a:lnTo>
                  <a:lnTo>
                    <a:pt x="1031748" y="718312"/>
                  </a:lnTo>
                  <a:lnTo>
                    <a:pt x="1013713" y="760730"/>
                  </a:lnTo>
                  <a:lnTo>
                    <a:pt x="992251" y="801243"/>
                  </a:lnTo>
                  <a:lnTo>
                    <a:pt x="967613" y="839597"/>
                  </a:lnTo>
                  <a:lnTo>
                    <a:pt x="939800" y="875538"/>
                  </a:lnTo>
                  <a:lnTo>
                    <a:pt x="909065" y="909065"/>
                  </a:lnTo>
                  <a:lnTo>
                    <a:pt x="875538" y="939800"/>
                  </a:lnTo>
                  <a:lnTo>
                    <a:pt x="839597" y="967613"/>
                  </a:lnTo>
                  <a:lnTo>
                    <a:pt x="801243" y="992251"/>
                  </a:lnTo>
                  <a:lnTo>
                    <a:pt x="760730" y="1013714"/>
                  </a:lnTo>
                  <a:lnTo>
                    <a:pt x="718312" y="1031748"/>
                  </a:lnTo>
                  <a:lnTo>
                    <a:pt x="674115" y="1045972"/>
                  </a:lnTo>
                  <a:lnTo>
                    <a:pt x="628269" y="1056386"/>
                  </a:lnTo>
                  <a:lnTo>
                    <a:pt x="581025" y="1062863"/>
                  </a:lnTo>
                  <a:lnTo>
                    <a:pt x="532511" y="1065022"/>
                  </a:lnTo>
                  <a:lnTo>
                    <a:pt x="483997" y="1062863"/>
                  </a:lnTo>
                  <a:lnTo>
                    <a:pt x="436752" y="1056386"/>
                  </a:lnTo>
                  <a:lnTo>
                    <a:pt x="390906" y="1045972"/>
                  </a:lnTo>
                  <a:lnTo>
                    <a:pt x="346710" y="1031748"/>
                  </a:lnTo>
                  <a:lnTo>
                    <a:pt x="304291" y="1013714"/>
                  </a:lnTo>
                  <a:lnTo>
                    <a:pt x="263778" y="992251"/>
                  </a:lnTo>
                  <a:lnTo>
                    <a:pt x="225425" y="967613"/>
                  </a:lnTo>
                  <a:lnTo>
                    <a:pt x="189484" y="939800"/>
                  </a:lnTo>
                  <a:lnTo>
                    <a:pt x="155956" y="909065"/>
                  </a:lnTo>
                  <a:lnTo>
                    <a:pt x="125222" y="875538"/>
                  </a:lnTo>
                  <a:lnTo>
                    <a:pt x="97409" y="839597"/>
                  </a:lnTo>
                  <a:lnTo>
                    <a:pt x="72771" y="801243"/>
                  </a:lnTo>
                  <a:lnTo>
                    <a:pt x="51308" y="760730"/>
                  </a:lnTo>
                  <a:lnTo>
                    <a:pt x="33274" y="718312"/>
                  </a:lnTo>
                  <a:lnTo>
                    <a:pt x="19050" y="674115"/>
                  </a:lnTo>
                  <a:lnTo>
                    <a:pt x="8636" y="628269"/>
                  </a:lnTo>
                  <a:lnTo>
                    <a:pt x="2159" y="581025"/>
                  </a:lnTo>
                  <a:lnTo>
                    <a:pt x="0" y="532511"/>
                  </a:lnTo>
                  <a:close/>
                </a:path>
              </a:pathLst>
            </a:custGeom>
            <a:ln w="12192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0979" y="2727959"/>
              <a:ext cx="981455" cy="96773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856031" y="3848047"/>
            <a:ext cx="1974978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Financeiras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Faturamento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Ticket</a:t>
            </a:r>
            <a:r>
              <a:rPr sz="12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252971" y="2657855"/>
            <a:ext cx="1123315" cy="1137285"/>
            <a:chOff x="6252971" y="2657855"/>
            <a:chExt cx="1123315" cy="1137285"/>
          </a:xfrm>
        </p:grpSpPr>
        <p:sp>
          <p:nvSpPr>
            <p:cNvPr id="22" name="object 22"/>
            <p:cNvSpPr/>
            <p:nvPr/>
          </p:nvSpPr>
          <p:spPr>
            <a:xfrm>
              <a:off x="6259067" y="266395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532511" y="0"/>
                  </a:moveTo>
                  <a:lnTo>
                    <a:pt x="483997" y="2159"/>
                  </a:lnTo>
                  <a:lnTo>
                    <a:pt x="436753" y="8636"/>
                  </a:lnTo>
                  <a:lnTo>
                    <a:pt x="390906" y="19050"/>
                  </a:lnTo>
                  <a:lnTo>
                    <a:pt x="346710" y="33274"/>
                  </a:lnTo>
                  <a:lnTo>
                    <a:pt x="304291" y="51308"/>
                  </a:lnTo>
                  <a:lnTo>
                    <a:pt x="263779" y="72771"/>
                  </a:lnTo>
                  <a:lnTo>
                    <a:pt x="225425" y="97409"/>
                  </a:lnTo>
                  <a:lnTo>
                    <a:pt x="189484" y="125222"/>
                  </a:lnTo>
                  <a:lnTo>
                    <a:pt x="155956" y="155956"/>
                  </a:lnTo>
                  <a:lnTo>
                    <a:pt x="125222" y="189484"/>
                  </a:lnTo>
                  <a:lnTo>
                    <a:pt x="97409" y="225425"/>
                  </a:lnTo>
                  <a:lnTo>
                    <a:pt x="72771" y="263778"/>
                  </a:lnTo>
                  <a:lnTo>
                    <a:pt x="51308" y="304292"/>
                  </a:lnTo>
                  <a:lnTo>
                    <a:pt x="33274" y="346710"/>
                  </a:lnTo>
                  <a:lnTo>
                    <a:pt x="19050" y="390906"/>
                  </a:lnTo>
                  <a:lnTo>
                    <a:pt x="8636" y="436752"/>
                  </a:lnTo>
                  <a:lnTo>
                    <a:pt x="2159" y="483997"/>
                  </a:lnTo>
                  <a:lnTo>
                    <a:pt x="0" y="532511"/>
                  </a:lnTo>
                  <a:lnTo>
                    <a:pt x="2159" y="581025"/>
                  </a:lnTo>
                  <a:lnTo>
                    <a:pt x="8636" y="628269"/>
                  </a:lnTo>
                  <a:lnTo>
                    <a:pt x="19050" y="674115"/>
                  </a:lnTo>
                  <a:lnTo>
                    <a:pt x="33274" y="718312"/>
                  </a:lnTo>
                  <a:lnTo>
                    <a:pt x="51308" y="760730"/>
                  </a:lnTo>
                  <a:lnTo>
                    <a:pt x="72771" y="801243"/>
                  </a:lnTo>
                  <a:lnTo>
                    <a:pt x="97409" y="839597"/>
                  </a:lnTo>
                  <a:lnTo>
                    <a:pt x="125222" y="875538"/>
                  </a:lnTo>
                  <a:lnTo>
                    <a:pt x="155956" y="909065"/>
                  </a:lnTo>
                  <a:lnTo>
                    <a:pt x="189484" y="939800"/>
                  </a:lnTo>
                  <a:lnTo>
                    <a:pt x="225425" y="967613"/>
                  </a:lnTo>
                  <a:lnTo>
                    <a:pt x="263779" y="992251"/>
                  </a:lnTo>
                  <a:lnTo>
                    <a:pt x="304291" y="1013714"/>
                  </a:lnTo>
                  <a:lnTo>
                    <a:pt x="346710" y="1031748"/>
                  </a:lnTo>
                  <a:lnTo>
                    <a:pt x="390906" y="1045972"/>
                  </a:lnTo>
                  <a:lnTo>
                    <a:pt x="436753" y="1056386"/>
                  </a:lnTo>
                  <a:lnTo>
                    <a:pt x="483997" y="1062863"/>
                  </a:lnTo>
                  <a:lnTo>
                    <a:pt x="532511" y="1065022"/>
                  </a:lnTo>
                  <a:lnTo>
                    <a:pt x="581025" y="1062863"/>
                  </a:lnTo>
                  <a:lnTo>
                    <a:pt x="628268" y="1056386"/>
                  </a:lnTo>
                  <a:lnTo>
                    <a:pt x="674115" y="1045972"/>
                  </a:lnTo>
                  <a:lnTo>
                    <a:pt x="718312" y="1031748"/>
                  </a:lnTo>
                  <a:lnTo>
                    <a:pt x="760730" y="1013714"/>
                  </a:lnTo>
                  <a:lnTo>
                    <a:pt x="801242" y="992251"/>
                  </a:lnTo>
                  <a:lnTo>
                    <a:pt x="839597" y="967613"/>
                  </a:lnTo>
                  <a:lnTo>
                    <a:pt x="875538" y="939800"/>
                  </a:lnTo>
                  <a:lnTo>
                    <a:pt x="909065" y="909065"/>
                  </a:lnTo>
                  <a:lnTo>
                    <a:pt x="939800" y="875538"/>
                  </a:lnTo>
                  <a:lnTo>
                    <a:pt x="967613" y="839597"/>
                  </a:lnTo>
                  <a:lnTo>
                    <a:pt x="992251" y="801243"/>
                  </a:lnTo>
                  <a:lnTo>
                    <a:pt x="1013713" y="760730"/>
                  </a:lnTo>
                  <a:lnTo>
                    <a:pt x="1031748" y="718312"/>
                  </a:lnTo>
                  <a:lnTo>
                    <a:pt x="1045972" y="674115"/>
                  </a:lnTo>
                  <a:lnTo>
                    <a:pt x="1056386" y="628269"/>
                  </a:lnTo>
                  <a:lnTo>
                    <a:pt x="1062863" y="581025"/>
                  </a:lnTo>
                  <a:lnTo>
                    <a:pt x="1065022" y="532511"/>
                  </a:lnTo>
                  <a:lnTo>
                    <a:pt x="1062863" y="483997"/>
                  </a:lnTo>
                  <a:lnTo>
                    <a:pt x="1056386" y="436752"/>
                  </a:lnTo>
                  <a:lnTo>
                    <a:pt x="1045972" y="390906"/>
                  </a:lnTo>
                  <a:lnTo>
                    <a:pt x="1031748" y="346710"/>
                  </a:lnTo>
                  <a:lnTo>
                    <a:pt x="1013713" y="304292"/>
                  </a:lnTo>
                  <a:lnTo>
                    <a:pt x="992251" y="263778"/>
                  </a:lnTo>
                  <a:lnTo>
                    <a:pt x="967613" y="225425"/>
                  </a:lnTo>
                  <a:lnTo>
                    <a:pt x="939800" y="189484"/>
                  </a:lnTo>
                  <a:lnTo>
                    <a:pt x="909065" y="155956"/>
                  </a:lnTo>
                  <a:lnTo>
                    <a:pt x="875538" y="125222"/>
                  </a:lnTo>
                  <a:lnTo>
                    <a:pt x="839597" y="97409"/>
                  </a:lnTo>
                  <a:lnTo>
                    <a:pt x="801242" y="72771"/>
                  </a:lnTo>
                  <a:lnTo>
                    <a:pt x="760730" y="51308"/>
                  </a:lnTo>
                  <a:lnTo>
                    <a:pt x="718312" y="33274"/>
                  </a:lnTo>
                  <a:lnTo>
                    <a:pt x="674115" y="19050"/>
                  </a:lnTo>
                  <a:lnTo>
                    <a:pt x="628268" y="8636"/>
                  </a:lnTo>
                  <a:lnTo>
                    <a:pt x="581025" y="2159"/>
                  </a:lnTo>
                  <a:lnTo>
                    <a:pt x="532511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59067" y="2663951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29" h="1065529">
                  <a:moveTo>
                    <a:pt x="0" y="532511"/>
                  </a:moveTo>
                  <a:lnTo>
                    <a:pt x="2159" y="483997"/>
                  </a:lnTo>
                  <a:lnTo>
                    <a:pt x="8636" y="436752"/>
                  </a:lnTo>
                  <a:lnTo>
                    <a:pt x="19050" y="390906"/>
                  </a:lnTo>
                  <a:lnTo>
                    <a:pt x="33274" y="346710"/>
                  </a:lnTo>
                  <a:lnTo>
                    <a:pt x="51308" y="304292"/>
                  </a:lnTo>
                  <a:lnTo>
                    <a:pt x="72771" y="263778"/>
                  </a:lnTo>
                  <a:lnTo>
                    <a:pt x="97409" y="225425"/>
                  </a:lnTo>
                  <a:lnTo>
                    <a:pt x="125222" y="189484"/>
                  </a:lnTo>
                  <a:lnTo>
                    <a:pt x="155956" y="155956"/>
                  </a:lnTo>
                  <a:lnTo>
                    <a:pt x="189484" y="125222"/>
                  </a:lnTo>
                  <a:lnTo>
                    <a:pt x="225425" y="97409"/>
                  </a:lnTo>
                  <a:lnTo>
                    <a:pt x="263779" y="72771"/>
                  </a:lnTo>
                  <a:lnTo>
                    <a:pt x="304291" y="51308"/>
                  </a:lnTo>
                  <a:lnTo>
                    <a:pt x="346710" y="33274"/>
                  </a:lnTo>
                  <a:lnTo>
                    <a:pt x="390906" y="19050"/>
                  </a:lnTo>
                  <a:lnTo>
                    <a:pt x="436753" y="8636"/>
                  </a:lnTo>
                  <a:lnTo>
                    <a:pt x="483997" y="2159"/>
                  </a:lnTo>
                  <a:lnTo>
                    <a:pt x="532511" y="0"/>
                  </a:lnTo>
                  <a:lnTo>
                    <a:pt x="581025" y="2159"/>
                  </a:lnTo>
                  <a:lnTo>
                    <a:pt x="628268" y="8636"/>
                  </a:lnTo>
                  <a:lnTo>
                    <a:pt x="674115" y="19050"/>
                  </a:lnTo>
                  <a:lnTo>
                    <a:pt x="718312" y="33274"/>
                  </a:lnTo>
                  <a:lnTo>
                    <a:pt x="760730" y="51308"/>
                  </a:lnTo>
                  <a:lnTo>
                    <a:pt x="801242" y="72771"/>
                  </a:lnTo>
                  <a:lnTo>
                    <a:pt x="839597" y="97409"/>
                  </a:lnTo>
                  <a:lnTo>
                    <a:pt x="875538" y="125222"/>
                  </a:lnTo>
                  <a:lnTo>
                    <a:pt x="909065" y="155956"/>
                  </a:lnTo>
                  <a:lnTo>
                    <a:pt x="939800" y="189484"/>
                  </a:lnTo>
                  <a:lnTo>
                    <a:pt x="967613" y="225425"/>
                  </a:lnTo>
                  <a:lnTo>
                    <a:pt x="992251" y="263778"/>
                  </a:lnTo>
                  <a:lnTo>
                    <a:pt x="1013713" y="304292"/>
                  </a:lnTo>
                  <a:lnTo>
                    <a:pt x="1031748" y="346710"/>
                  </a:lnTo>
                  <a:lnTo>
                    <a:pt x="1045972" y="390906"/>
                  </a:lnTo>
                  <a:lnTo>
                    <a:pt x="1056386" y="436752"/>
                  </a:lnTo>
                  <a:lnTo>
                    <a:pt x="1062863" y="483997"/>
                  </a:lnTo>
                  <a:lnTo>
                    <a:pt x="1065022" y="532511"/>
                  </a:lnTo>
                  <a:lnTo>
                    <a:pt x="1062863" y="581025"/>
                  </a:lnTo>
                  <a:lnTo>
                    <a:pt x="1056386" y="628269"/>
                  </a:lnTo>
                  <a:lnTo>
                    <a:pt x="1045972" y="674115"/>
                  </a:lnTo>
                  <a:lnTo>
                    <a:pt x="1031748" y="718312"/>
                  </a:lnTo>
                  <a:lnTo>
                    <a:pt x="1013713" y="760730"/>
                  </a:lnTo>
                  <a:lnTo>
                    <a:pt x="992251" y="801243"/>
                  </a:lnTo>
                  <a:lnTo>
                    <a:pt x="967613" y="839597"/>
                  </a:lnTo>
                  <a:lnTo>
                    <a:pt x="939800" y="875538"/>
                  </a:lnTo>
                  <a:lnTo>
                    <a:pt x="909065" y="909065"/>
                  </a:lnTo>
                  <a:lnTo>
                    <a:pt x="875538" y="939800"/>
                  </a:lnTo>
                  <a:lnTo>
                    <a:pt x="839597" y="967613"/>
                  </a:lnTo>
                  <a:lnTo>
                    <a:pt x="801242" y="992251"/>
                  </a:lnTo>
                  <a:lnTo>
                    <a:pt x="760730" y="1013714"/>
                  </a:lnTo>
                  <a:lnTo>
                    <a:pt x="718312" y="1031748"/>
                  </a:lnTo>
                  <a:lnTo>
                    <a:pt x="674115" y="1045972"/>
                  </a:lnTo>
                  <a:lnTo>
                    <a:pt x="628268" y="1056386"/>
                  </a:lnTo>
                  <a:lnTo>
                    <a:pt x="581025" y="1062863"/>
                  </a:lnTo>
                  <a:lnTo>
                    <a:pt x="532511" y="1065022"/>
                  </a:lnTo>
                  <a:lnTo>
                    <a:pt x="483997" y="1062863"/>
                  </a:lnTo>
                  <a:lnTo>
                    <a:pt x="436753" y="1056386"/>
                  </a:lnTo>
                  <a:lnTo>
                    <a:pt x="390906" y="1045972"/>
                  </a:lnTo>
                  <a:lnTo>
                    <a:pt x="346710" y="1031748"/>
                  </a:lnTo>
                  <a:lnTo>
                    <a:pt x="304291" y="1013714"/>
                  </a:lnTo>
                  <a:lnTo>
                    <a:pt x="263779" y="992251"/>
                  </a:lnTo>
                  <a:lnTo>
                    <a:pt x="225425" y="967613"/>
                  </a:lnTo>
                  <a:lnTo>
                    <a:pt x="189484" y="939800"/>
                  </a:lnTo>
                  <a:lnTo>
                    <a:pt x="155956" y="909065"/>
                  </a:lnTo>
                  <a:lnTo>
                    <a:pt x="125222" y="875538"/>
                  </a:lnTo>
                  <a:lnTo>
                    <a:pt x="97409" y="839597"/>
                  </a:lnTo>
                  <a:lnTo>
                    <a:pt x="72771" y="801243"/>
                  </a:lnTo>
                  <a:lnTo>
                    <a:pt x="51308" y="760730"/>
                  </a:lnTo>
                  <a:lnTo>
                    <a:pt x="33274" y="718312"/>
                  </a:lnTo>
                  <a:lnTo>
                    <a:pt x="19050" y="674115"/>
                  </a:lnTo>
                  <a:lnTo>
                    <a:pt x="8636" y="628269"/>
                  </a:lnTo>
                  <a:lnTo>
                    <a:pt x="2159" y="581025"/>
                  </a:lnTo>
                  <a:lnTo>
                    <a:pt x="0" y="532511"/>
                  </a:lnTo>
                  <a:close/>
                </a:path>
              </a:pathLst>
            </a:custGeom>
            <a:ln w="12192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0883" y="2727959"/>
              <a:ext cx="1065275" cy="1066800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563624" y="2653283"/>
            <a:ext cx="1077595" cy="1077595"/>
            <a:chOff x="1563624" y="2653283"/>
            <a:chExt cx="1077595" cy="1077595"/>
          </a:xfrm>
        </p:grpSpPr>
        <p:sp>
          <p:nvSpPr>
            <p:cNvPr id="26" name="object 26"/>
            <p:cNvSpPr/>
            <p:nvPr/>
          </p:nvSpPr>
          <p:spPr>
            <a:xfrm>
              <a:off x="1569720" y="2659379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30" h="1065529">
                  <a:moveTo>
                    <a:pt x="532511" y="0"/>
                  </a:moveTo>
                  <a:lnTo>
                    <a:pt x="483997" y="2159"/>
                  </a:lnTo>
                  <a:lnTo>
                    <a:pt x="436753" y="8636"/>
                  </a:lnTo>
                  <a:lnTo>
                    <a:pt x="390906" y="19050"/>
                  </a:lnTo>
                  <a:lnTo>
                    <a:pt x="346710" y="33274"/>
                  </a:lnTo>
                  <a:lnTo>
                    <a:pt x="304292" y="51308"/>
                  </a:lnTo>
                  <a:lnTo>
                    <a:pt x="263779" y="72771"/>
                  </a:lnTo>
                  <a:lnTo>
                    <a:pt x="225425" y="97409"/>
                  </a:lnTo>
                  <a:lnTo>
                    <a:pt x="189484" y="125222"/>
                  </a:lnTo>
                  <a:lnTo>
                    <a:pt x="155956" y="155956"/>
                  </a:lnTo>
                  <a:lnTo>
                    <a:pt x="125222" y="189484"/>
                  </a:lnTo>
                  <a:lnTo>
                    <a:pt x="97409" y="225425"/>
                  </a:lnTo>
                  <a:lnTo>
                    <a:pt x="72771" y="263779"/>
                  </a:lnTo>
                  <a:lnTo>
                    <a:pt x="51308" y="304292"/>
                  </a:lnTo>
                  <a:lnTo>
                    <a:pt x="33274" y="346710"/>
                  </a:lnTo>
                  <a:lnTo>
                    <a:pt x="19050" y="390906"/>
                  </a:lnTo>
                  <a:lnTo>
                    <a:pt x="8636" y="436753"/>
                  </a:lnTo>
                  <a:lnTo>
                    <a:pt x="2159" y="483997"/>
                  </a:lnTo>
                  <a:lnTo>
                    <a:pt x="0" y="532511"/>
                  </a:lnTo>
                  <a:lnTo>
                    <a:pt x="2159" y="581025"/>
                  </a:lnTo>
                  <a:lnTo>
                    <a:pt x="8636" y="628269"/>
                  </a:lnTo>
                  <a:lnTo>
                    <a:pt x="19050" y="674116"/>
                  </a:lnTo>
                  <a:lnTo>
                    <a:pt x="33274" y="718312"/>
                  </a:lnTo>
                  <a:lnTo>
                    <a:pt x="51308" y="760730"/>
                  </a:lnTo>
                  <a:lnTo>
                    <a:pt x="72771" y="801243"/>
                  </a:lnTo>
                  <a:lnTo>
                    <a:pt x="97409" y="839597"/>
                  </a:lnTo>
                  <a:lnTo>
                    <a:pt x="125222" y="875538"/>
                  </a:lnTo>
                  <a:lnTo>
                    <a:pt x="155956" y="909066"/>
                  </a:lnTo>
                  <a:lnTo>
                    <a:pt x="189484" y="939800"/>
                  </a:lnTo>
                  <a:lnTo>
                    <a:pt x="225425" y="967613"/>
                  </a:lnTo>
                  <a:lnTo>
                    <a:pt x="263779" y="992251"/>
                  </a:lnTo>
                  <a:lnTo>
                    <a:pt x="304292" y="1013714"/>
                  </a:lnTo>
                  <a:lnTo>
                    <a:pt x="346710" y="1031748"/>
                  </a:lnTo>
                  <a:lnTo>
                    <a:pt x="390906" y="1045972"/>
                  </a:lnTo>
                  <a:lnTo>
                    <a:pt x="436753" y="1056386"/>
                  </a:lnTo>
                  <a:lnTo>
                    <a:pt x="483997" y="1062863"/>
                  </a:lnTo>
                  <a:lnTo>
                    <a:pt x="532511" y="1065022"/>
                  </a:lnTo>
                  <a:lnTo>
                    <a:pt x="581025" y="1062863"/>
                  </a:lnTo>
                  <a:lnTo>
                    <a:pt x="628269" y="1056386"/>
                  </a:lnTo>
                  <a:lnTo>
                    <a:pt x="674116" y="1045972"/>
                  </a:lnTo>
                  <a:lnTo>
                    <a:pt x="718312" y="1031748"/>
                  </a:lnTo>
                  <a:lnTo>
                    <a:pt x="760730" y="1013714"/>
                  </a:lnTo>
                  <a:lnTo>
                    <a:pt x="801243" y="992251"/>
                  </a:lnTo>
                  <a:lnTo>
                    <a:pt x="839597" y="967613"/>
                  </a:lnTo>
                  <a:lnTo>
                    <a:pt x="875538" y="939800"/>
                  </a:lnTo>
                  <a:lnTo>
                    <a:pt x="909066" y="909066"/>
                  </a:lnTo>
                  <a:lnTo>
                    <a:pt x="939800" y="875538"/>
                  </a:lnTo>
                  <a:lnTo>
                    <a:pt x="967613" y="839597"/>
                  </a:lnTo>
                  <a:lnTo>
                    <a:pt x="992251" y="801243"/>
                  </a:lnTo>
                  <a:lnTo>
                    <a:pt x="1013713" y="760730"/>
                  </a:lnTo>
                  <a:lnTo>
                    <a:pt x="1031748" y="718312"/>
                  </a:lnTo>
                  <a:lnTo>
                    <a:pt x="1045972" y="674116"/>
                  </a:lnTo>
                  <a:lnTo>
                    <a:pt x="1056386" y="628269"/>
                  </a:lnTo>
                  <a:lnTo>
                    <a:pt x="1062863" y="581025"/>
                  </a:lnTo>
                  <a:lnTo>
                    <a:pt x="1065022" y="532511"/>
                  </a:lnTo>
                  <a:lnTo>
                    <a:pt x="1062863" y="483997"/>
                  </a:lnTo>
                  <a:lnTo>
                    <a:pt x="1056386" y="436753"/>
                  </a:lnTo>
                  <a:lnTo>
                    <a:pt x="1045972" y="390906"/>
                  </a:lnTo>
                  <a:lnTo>
                    <a:pt x="1031748" y="346710"/>
                  </a:lnTo>
                  <a:lnTo>
                    <a:pt x="1013713" y="304292"/>
                  </a:lnTo>
                  <a:lnTo>
                    <a:pt x="992251" y="263779"/>
                  </a:lnTo>
                  <a:lnTo>
                    <a:pt x="967613" y="225425"/>
                  </a:lnTo>
                  <a:lnTo>
                    <a:pt x="939800" y="189484"/>
                  </a:lnTo>
                  <a:lnTo>
                    <a:pt x="909066" y="155956"/>
                  </a:lnTo>
                  <a:lnTo>
                    <a:pt x="875538" y="125222"/>
                  </a:lnTo>
                  <a:lnTo>
                    <a:pt x="839597" y="97409"/>
                  </a:lnTo>
                  <a:lnTo>
                    <a:pt x="801243" y="72771"/>
                  </a:lnTo>
                  <a:lnTo>
                    <a:pt x="760730" y="51308"/>
                  </a:lnTo>
                  <a:lnTo>
                    <a:pt x="718312" y="33274"/>
                  </a:lnTo>
                  <a:lnTo>
                    <a:pt x="674116" y="19050"/>
                  </a:lnTo>
                  <a:lnTo>
                    <a:pt x="628269" y="8636"/>
                  </a:lnTo>
                  <a:lnTo>
                    <a:pt x="581025" y="2159"/>
                  </a:lnTo>
                  <a:lnTo>
                    <a:pt x="532511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9720" y="2659379"/>
              <a:ext cx="1065530" cy="1065530"/>
            </a:xfrm>
            <a:custGeom>
              <a:avLst/>
              <a:gdLst/>
              <a:ahLst/>
              <a:cxnLst/>
              <a:rect l="l" t="t" r="r" b="b"/>
              <a:pathLst>
                <a:path w="1065530" h="1065529">
                  <a:moveTo>
                    <a:pt x="0" y="532511"/>
                  </a:moveTo>
                  <a:lnTo>
                    <a:pt x="2159" y="483997"/>
                  </a:lnTo>
                  <a:lnTo>
                    <a:pt x="8636" y="436753"/>
                  </a:lnTo>
                  <a:lnTo>
                    <a:pt x="19050" y="390906"/>
                  </a:lnTo>
                  <a:lnTo>
                    <a:pt x="33274" y="346710"/>
                  </a:lnTo>
                  <a:lnTo>
                    <a:pt x="51308" y="304292"/>
                  </a:lnTo>
                  <a:lnTo>
                    <a:pt x="72771" y="263779"/>
                  </a:lnTo>
                  <a:lnTo>
                    <a:pt x="97409" y="225425"/>
                  </a:lnTo>
                  <a:lnTo>
                    <a:pt x="125222" y="189484"/>
                  </a:lnTo>
                  <a:lnTo>
                    <a:pt x="155956" y="155956"/>
                  </a:lnTo>
                  <a:lnTo>
                    <a:pt x="189484" y="125222"/>
                  </a:lnTo>
                  <a:lnTo>
                    <a:pt x="225425" y="97409"/>
                  </a:lnTo>
                  <a:lnTo>
                    <a:pt x="263779" y="72771"/>
                  </a:lnTo>
                  <a:lnTo>
                    <a:pt x="304292" y="51308"/>
                  </a:lnTo>
                  <a:lnTo>
                    <a:pt x="346710" y="33274"/>
                  </a:lnTo>
                  <a:lnTo>
                    <a:pt x="390906" y="19050"/>
                  </a:lnTo>
                  <a:lnTo>
                    <a:pt x="436753" y="8636"/>
                  </a:lnTo>
                  <a:lnTo>
                    <a:pt x="483997" y="2159"/>
                  </a:lnTo>
                  <a:lnTo>
                    <a:pt x="532511" y="0"/>
                  </a:lnTo>
                  <a:lnTo>
                    <a:pt x="581025" y="2159"/>
                  </a:lnTo>
                  <a:lnTo>
                    <a:pt x="628269" y="8636"/>
                  </a:lnTo>
                  <a:lnTo>
                    <a:pt x="674116" y="19050"/>
                  </a:lnTo>
                  <a:lnTo>
                    <a:pt x="718312" y="33274"/>
                  </a:lnTo>
                  <a:lnTo>
                    <a:pt x="760730" y="51308"/>
                  </a:lnTo>
                  <a:lnTo>
                    <a:pt x="801243" y="72771"/>
                  </a:lnTo>
                  <a:lnTo>
                    <a:pt x="839597" y="97409"/>
                  </a:lnTo>
                  <a:lnTo>
                    <a:pt x="875538" y="125222"/>
                  </a:lnTo>
                  <a:lnTo>
                    <a:pt x="909066" y="155956"/>
                  </a:lnTo>
                  <a:lnTo>
                    <a:pt x="939800" y="189484"/>
                  </a:lnTo>
                  <a:lnTo>
                    <a:pt x="967613" y="225425"/>
                  </a:lnTo>
                  <a:lnTo>
                    <a:pt x="992251" y="263779"/>
                  </a:lnTo>
                  <a:lnTo>
                    <a:pt x="1013713" y="304292"/>
                  </a:lnTo>
                  <a:lnTo>
                    <a:pt x="1031748" y="346710"/>
                  </a:lnTo>
                  <a:lnTo>
                    <a:pt x="1045972" y="390906"/>
                  </a:lnTo>
                  <a:lnTo>
                    <a:pt x="1056386" y="436753"/>
                  </a:lnTo>
                  <a:lnTo>
                    <a:pt x="1062863" y="483997"/>
                  </a:lnTo>
                  <a:lnTo>
                    <a:pt x="1065022" y="532511"/>
                  </a:lnTo>
                  <a:lnTo>
                    <a:pt x="1062863" y="581025"/>
                  </a:lnTo>
                  <a:lnTo>
                    <a:pt x="1056386" y="628269"/>
                  </a:lnTo>
                  <a:lnTo>
                    <a:pt x="1045972" y="674116"/>
                  </a:lnTo>
                  <a:lnTo>
                    <a:pt x="1031748" y="718312"/>
                  </a:lnTo>
                  <a:lnTo>
                    <a:pt x="1013713" y="760730"/>
                  </a:lnTo>
                  <a:lnTo>
                    <a:pt x="992251" y="801243"/>
                  </a:lnTo>
                  <a:lnTo>
                    <a:pt x="967613" y="839597"/>
                  </a:lnTo>
                  <a:lnTo>
                    <a:pt x="939800" y="875538"/>
                  </a:lnTo>
                  <a:lnTo>
                    <a:pt x="909066" y="909066"/>
                  </a:lnTo>
                  <a:lnTo>
                    <a:pt x="875538" y="939800"/>
                  </a:lnTo>
                  <a:lnTo>
                    <a:pt x="839597" y="967613"/>
                  </a:lnTo>
                  <a:lnTo>
                    <a:pt x="801243" y="992251"/>
                  </a:lnTo>
                  <a:lnTo>
                    <a:pt x="760730" y="1013714"/>
                  </a:lnTo>
                  <a:lnTo>
                    <a:pt x="718312" y="1031748"/>
                  </a:lnTo>
                  <a:lnTo>
                    <a:pt x="674116" y="1045972"/>
                  </a:lnTo>
                  <a:lnTo>
                    <a:pt x="628269" y="1056386"/>
                  </a:lnTo>
                  <a:lnTo>
                    <a:pt x="581025" y="1062863"/>
                  </a:lnTo>
                  <a:lnTo>
                    <a:pt x="532511" y="1065022"/>
                  </a:lnTo>
                  <a:lnTo>
                    <a:pt x="483997" y="1062863"/>
                  </a:lnTo>
                  <a:lnTo>
                    <a:pt x="436753" y="1056386"/>
                  </a:lnTo>
                  <a:lnTo>
                    <a:pt x="390906" y="1045972"/>
                  </a:lnTo>
                  <a:lnTo>
                    <a:pt x="346710" y="1031748"/>
                  </a:lnTo>
                  <a:lnTo>
                    <a:pt x="304292" y="1013714"/>
                  </a:lnTo>
                  <a:lnTo>
                    <a:pt x="263779" y="992251"/>
                  </a:lnTo>
                  <a:lnTo>
                    <a:pt x="225425" y="967613"/>
                  </a:lnTo>
                  <a:lnTo>
                    <a:pt x="189484" y="939800"/>
                  </a:lnTo>
                  <a:lnTo>
                    <a:pt x="155956" y="909066"/>
                  </a:lnTo>
                  <a:lnTo>
                    <a:pt x="125222" y="875538"/>
                  </a:lnTo>
                  <a:lnTo>
                    <a:pt x="97409" y="839597"/>
                  </a:lnTo>
                  <a:lnTo>
                    <a:pt x="72771" y="801243"/>
                  </a:lnTo>
                  <a:lnTo>
                    <a:pt x="51308" y="760730"/>
                  </a:lnTo>
                  <a:lnTo>
                    <a:pt x="33274" y="718312"/>
                  </a:lnTo>
                  <a:lnTo>
                    <a:pt x="19050" y="674116"/>
                  </a:lnTo>
                  <a:lnTo>
                    <a:pt x="8636" y="628269"/>
                  </a:lnTo>
                  <a:lnTo>
                    <a:pt x="2159" y="581025"/>
                  </a:lnTo>
                  <a:lnTo>
                    <a:pt x="0" y="532511"/>
                  </a:lnTo>
                  <a:close/>
                </a:path>
              </a:pathLst>
            </a:custGeom>
            <a:ln w="12192">
              <a:solidFill>
                <a:srgbClr val="6ADB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05940" y="2901695"/>
              <a:ext cx="592836" cy="63093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14425" y="3850505"/>
            <a:ext cx="1992123" cy="597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Categóricas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Segmento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Mercado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41982-8E85-DBCC-2A9B-16906A3BB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228B777-55B5-D21C-C51D-7E45977CF83B}"/>
              </a:ext>
            </a:extLst>
          </p:cNvPr>
          <p:cNvSpPr txBox="1"/>
          <p:nvPr/>
        </p:nvSpPr>
        <p:spPr>
          <a:xfrm>
            <a:off x="11541378" y="449070"/>
            <a:ext cx="19342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dirty="0">
                <a:solidFill>
                  <a:srgbClr val="6ADBD9"/>
                </a:solidFill>
                <a:latin typeface="Calibri"/>
                <a:cs typeface="Calibri"/>
              </a:rPr>
              <a:t>11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E3C2C83-D999-117E-1BF0-7BE53B459329}"/>
              </a:ext>
            </a:extLst>
          </p:cNvPr>
          <p:cNvSpPr/>
          <p:nvPr/>
        </p:nvSpPr>
        <p:spPr>
          <a:xfrm>
            <a:off x="11503278" y="404025"/>
            <a:ext cx="269622" cy="28758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E838ABB-ACEA-1262-C265-8650578D0C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9E2A36AC-7ED3-31C1-DB77-5B9418469E1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F5F4CEE0-D090-1FCC-DB62-25E644E83B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248E07F8-4126-DFE0-6A1B-F11BCA72ECC8}"/>
              </a:ext>
            </a:extLst>
          </p:cNvPr>
          <p:cNvSpPr/>
          <p:nvPr/>
        </p:nvSpPr>
        <p:spPr>
          <a:xfrm>
            <a:off x="874906" y="1963422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3BFC768-C4C9-B881-A05F-B3CAEB531B2D}"/>
              </a:ext>
            </a:extLst>
          </p:cNvPr>
          <p:cNvSpPr txBox="1"/>
          <p:nvPr/>
        </p:nvSpPr>
        <p:spPr>
          <a:xfrm>
            <a:off x="1614808" y="2296416"/>
            <a:ext cx="927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chemeClr val="bg1"/>
                </a:solidFill>
                <a:latin typeface="Segoe UI"/>
                <a:cs typeface="Segoe UI"/>
              </a:rPr>
              <a:t>Planejamento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748AE074-BC2E-2EA5-990C-C22D443E94E6}"/>
              </a:ext>
            </a:extLst>
          </p:cNvPr>
          <p:cNvGrpSpPr/>
          <p:nvPr/>
        </p:nvGrpSpPr>
        <p:grpSpPr>
          <a:xfrm>
            <a:off x="2994537" y="1966216"/>
            <a:ext cx="2228850" cy="899794"/>
            <a:chOff x="2883154" y="1945894"/>
            <a:chExt cx="2228850" cy="899794"/>
          </a:xfrm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B550595-C419-A3EC-8A4D-2211E7FE2310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solidFill>
              <a:srgbClr val="6ADBD9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DB6AE32F-5450-3440-34C9-98DD5377037A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5C029E1A-D645-AB54-B908-F02E15233A60}"/>
              </a:ext>
            </a:extLst>
          </p:cNvPr>
          <p:cNvSpPr txBox="1"/>
          <p:nvPr/>
        </p:nvSpPr>
        <p:spPr>
          <a:xfrm>
            <a:off x="3672209" y="2189989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Exploratória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FC94300E-D089-47D6-8E68-6E367197F068}"/>
              </a:ext>
            </a:extLst>
          </p:cNvPr>
          <p:cNvGrpSpPr/>
          <p:nvPr/>
        </p:nvGrpSpPr>
        <p:grpSpPr>
          <a:xfrm>
            <a:off x="4899536" y="1966216"/>
            <a:ext cx="2230120" cy="899794"/>
            <a:chOff x="4788153" y="1945894"/>
            <a:chExt cx="2230120" cy="899794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60D1F36-9DB1-D7EA-3112-55701D58097D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ED89BFE-1908-4266-93A6-E70DE007BE03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0D08CE9E-35D1-33F5-1D01-8B69C3930FF4}"/>
              </a:ext>
            </a:extLst>
          </p:cNvPr>
          <p:cNvSpPr txBox="1"/>
          <p:nvPr/>
        </p:nvSpPr>
        <p:spPr>
          <a:xfrm>
            <a:off x="5589019" y="2189989"/>
            <a:ext cx="825500" cy="37414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chemeClr val="bg1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chemeClr val="bg1"/>
                </a:solidFill>
                <a:latin typeface="Segoe UI"/>
                <a:cs typeface="Segoe UI"/>
              </a:rPr>
              <a:t>Estatística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0EDAC8BF-D4AC-BBDC-E6B3-E52FA56A704A}"/>
              </a:ext>
            </a:extLst>
          </p:cNvPr>
          <p:cNvGrpSpPr/>
          <p:nvPr/>
        </p:nvGrpSpPr>
        <p:grpSpPr>
          <a:xfrm>
            <a:off x="8661004" y="1968427"/>
            <a:ext cx="2228850" cy="899794"/>
            <a:chOff x="8601202" y="1945894"/>
            <a:chExt cx="2228850" cy="899794"/>
          </a:xfrm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4E6D46E3-0B54-0599-93E9-B6706FB725EA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57FF0921-4309-5C16-023C-D6453745195E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8EF45560-5D1B-F4CA-4EE5-9F2464AE68E6}"/>
              </a:ext>
            </a:extLst>
          </p:cNvPr>
          <p:cNvSpPr txBox="1"/>
          <p:nvPr/>
        </p:nvSpPr>
        <p:spPr>
          <a:xfrm>
            <a:off x="9367632" y="2298627"/>
            <a:ext cx="774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chemeClr val="bg1"/>
                </a:solidFill>
                <a:latin typeface="Segoe UI"/>
                <a:cs typeface="Segoe UI"/>
              </a:rPr>
              <a:t>Conclusões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84718F6-C4CA-A6A2-68C1-0287CA8CBEF3}"/>
              </a:ext>
            </a:extLst>
          </p:cNvPr>
          <p:cNvSpPr txBox="1"/>
          <p:nvPr/>
        </p:nvSpPr>
        <p:spPr>
          <a:xfrm>
            <a:off x="1299087" y="3447187"/>
            <a:ext cx="1701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sz="1200" spc="-3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5474BC34-F462-5D91-EA5D-95FE370FFE15}"/>
              </a:ext>
            </a:extLst>
          </p:cNvPr>
          <p:cNvSpPr txBox="1"/>
          <p:nvPr/>
        </p:nvSpPr>
        <p:spPr>
          <a:xfrm>
            <a:off x="3338453" y="3073859"/>
            <a:ext cx="170179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27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F5D36D5-F709-C1B3-8BAD-E22CE7796693}"/>
              </a:ext>
            </a:extLst>
          </p:cNvPr>
          <p:cNvSpPr txBox="1"/>
          <p:nvPr/>
        </p:nvSpPr>
        <p:spPr>
          <a:xfrm>
            <a:off x="3261177" y="3445892"/>
            <a:ext cx="1701799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200" b="1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de posição e dispersão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outliers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para variáveis qualitativas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Relação entre variáveis financeiras, categóricas e temporais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Tendência, sazonalidade e ruído</a:t>
            </a:r>
            <a:endParaRPr b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C9C629FF-92E7-8506-5452-041465F27F19}"/>
              </a:ext>
            </a:extLst>
          </p:cNvPr>
          <p:cNvSpPr txBox="1"/>
          <p:nvPr/>
        </p:nvSpPr>
        <p:spPr>
          <a:xfrm>
            <a:off x="5142106" y="3425309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Linear / Random Forest (multivariada)</a:t>
            </a: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084615AF-424A-174E-0353-67F7B1588644}"/>
              </a:ext>
            </a:extLst>
          </p:cNvPr>
          <p:cNvSpPr txBox="1"/>
          <p:nvPr/>
        </p:nvSpPr>
        <p:spPr>
          <a:xfrm>
            <a:off x="8971009" y="3040164"/>
            <a:ext cx="193865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lang="pt-BR" sz="1400" b="1" spc="15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</a:t>
            </a:r>
            <a:r>
              <a:rPr lang="pt-BR" sz="1400" b="1" spc="19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A7D8EBA5-4BC5-8F46-E098-6FC8867598EA}"/>
              </a:ext>
            </a:extLst>
          </p:cNvPr>
          <p:cNvSpPr txBox="1"/>
          <p:nvPr/>
        </p:nvSpPr>
        <p:spPr>
          <a:xfrm>
            <a:off x="8971009" y="3419655"/>
            <a:ext cx="1732279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Aplicações práticas e recomendações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52BD164A-E2CA-44A7-1CAA-6A5DB5314B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924484"/>
          </a:xfrm>
          <a:prstGeom prst="rect">
            <a:avLst/>
          </a:prstGeom>
        </p:spPr>
        <p:txBody>
          <a:bodyPr vert="horz" wrap="square" lIns="0" tIns="549783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</a:t>
            </a:r>
            <a:r>
              <a:rPr spc="2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CCC75C5-B173-314F-C15B-62658D5073A0}"/>
              </a:ext>
            </a:extLst>
          </p:cNvPr>
          <p:cNvSpPr txBox="1"/>
          <p:nvPr/>
        </p:nvSpPr>
        <p:spPr>
          <a:xfrm>
            <a:off x="5178355" y="3043173"/>
            <a:ext cx="185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técnicas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0CED21E-9582-9506-FB70-FA29518F34CD}"/>
              </a:ext>
            </a:extLst>
          </p:cNvPr>
          <p:cNvSpPr txBox="1"/>
          <p:nvPr/>
        </p:nvSpPr>
        <p:spPr>
          <a:xfrm>
            <a:off x="874906" y="3043173"/>
            <a:ext cx="2361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lang="pt-BR" sz="1400" b="1" spc="13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lang="pt-BR" sz="1400" b="1" spc="16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5289786E-55F6-9C1C-06CB-5269EC73DCB2}"/>
              </a:ext>
            </a:extLst>
          </p:cNvPr>
          <p:cNvGrpSpPr/>
          <p:nvPr/>
        </p:nvGrpSpPr>
        <p:grpSpPr>
          <a:xfrm>
            <a:off x="6776409" y="1963329"/>
            <a:ext cx="2230120" cy="899794"/>
            <a:chOff x="4788153" y="1945894"/>
            <a:chExt cx="2230120" cy="899794"/>
          </a:xfrm>
          <a:solidFill>
            <a:schemeClr val="bg1">
              <a:lumMod val="85000"/>
            </a:schemeClr>
          </a:solidFill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0701ABB6-3D69-4ED9-5241-E3B1CBB6282F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6AA6B22-1B78-6F6B-ECAA-57D19DEFBB6F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4">
            <a:extLst>
              <a:ext uri="{FF2B5EF4-FFF2-40B4-BE49-F238E27FC236}">
                <a16:creationId xmlns:a16="http://schemas.microsoft.com/office/drawing/2014/main" id="{34E0CC55-6755-7419-E230-D8BA8C17CCC0}"/>
              </a:ext>
            </a:extLst>
          </p:cNvPr>
          <p:cNvSpPr txBox="1"/>
          <p:nvPr/>
        </p:nvSpPr>
        <p:spPr>
          <a:xfrm>
            <a:off x="7343465" y="2182481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bg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3EFA2A7-8E14-7DBC-58EA-560F84E87E42}"/>
              </a:ext>
            </a:extLst>
          </p:cNvPr>
          <p:cNvSpPr txBox="1"/>
          <p:nvPr/>
        </p:nvSpPr>
        <p:spPr>
          <a:xfrm>
            <a:off x="7134677" y="2983831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Avaliação das técnicas ML</a:t>
            </a:r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6073965F-06CA-8EDF-0B19-5B8A8129E75F}"/>
              </a:ext>
            </a:extLst>
          </p:cNvPr>
          <p:cNvSpPr txBox="1"/>
          <p:nvPr/>
        </p:nvSpPr>
        <p:spPr>
          <a:xfrm>
            <a:off x="7134677" y="3530695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Forest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5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9156" y="164216"/>
            <a:ext cx="5203444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34343"/>
                </a:solidFill>
                <a:latin typeface="Segoe UI"/>
                <a:cs typeface="Segoe UI"/>
              </a:rPr>
              <a:t>4.i.</a:t>
            </a:r>
            <a:r>
              <a:rPr sz="2400" spc="1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de posição e dispersão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  <a:latin typeface="Segoe UI"/>
                <a:cs typeface="Segoe UI"/>
              </a:rPr>
              <a:t>ANÁLISE</a:t>
            </a:r>
            <a:r>
              <a:rPr sz="11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6ADBD9"/>
                </a:solidFill>
                <a:latin typeface="Segoe UI"/>
                <a:cs typeface="Segoe UI"/>
              </a:rPr>
              <a:t>EXPLORATÓRIA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10" name="object 13">
            <a:extLst>
              <a:ext uri="{FF2B5EF4-FFF2-40B4-BE49-F238E27FC236}">
                <a16:creationId xmlns:a16="http://schemas.microsoft.com/office/drawing/2014/main" id="{ECB71AFB-F90F-2B69-E531-D1E5EE92664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418" y="899025"/>
            <a:ext cx="6575044" cy="510251"/>
          </a:xfrm>
          <a:prstGeom prst="rect">
            <a:avLst/>
          </a:prstGeom>
          <a:solidFill>
            <a:srgbClr val="68D0F0"/>
          </a:solidFill>
          <a:ln>
            <a:solidFill>
              <a:srgbClr val="69DAD8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581344-B06B-5537-E1BA-B68240FA02F5}"/>
              </a:ext>
            </a:extLst>
          </p:cNvPr>
          <p:cNvSpPr txBox="1"/>
          <p:nvPr/>
        </p:nvSpPr>
        <p:spPr>
          <a:xfrm>
            <a:off x="2668502" y="934201"/>
            <a:ext cx="7189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tarifa média é de 1396,87, com a mediana de 701,06, sugerindo distribuição assimétrica.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taxas e comissões apresentam forte variação, indicando a presença de outliers. 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683729A-1CBC-421B-0D2C-D7A1E0123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038" y="3153393"/>
            <a:ext cx="4265803" cy="32299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1B51647-8A24-0077-7FCB-8A8F74078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9814" y="1464484"/>
            <a:ext cx="6142252" cy="1501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3A15E-B8D3-422D-D38F-0A473BAE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BAC9B5B-724E-7FFF-A500-9B3C36C49743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FE5BEB3-AF34-B8E8-24A0-3DC576CBA268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C502C9E-D572-7D48-C143-1C51DDBD271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03798668-BD4C-EE0A-D318-479D0FB139D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7AA93A9F-6B8B-6C0D-C857-AA4AE6905E9A}"/>
              </a:ext>
            </a:extLst>
          </p:cNvPr>
          <p:cNvSpPr txBox="1"/>
          <p:nvPr/>
        </p:nvSpPr>
        <p:spPr>
          <a:xfrm>
            <a:off x="359156" y="164216"/>
            <a:ext cx="5203444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34343"/>
                </a:solidFill>
                <a:latin typeface="Segoe UI"/>
                <a:cs typeface="Segoe UI"/>
              </a:rPr>
              <a:t>4.i.</a:t>
            </a:r>
            <a:r>
              <a:rPr sz="2400" spc="1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de posição e dispersão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  <a:latin typeface="Segoe UI"/>
                <a:cs typeface="Segoe UI"/>
              </a:rPr>
              <a:t>ANÁLISE</a:t>
            </a:r>
            <a:r>
              <a:rPr sz="11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6ADBD9"/>
                </a:solidFill>
                <a:latin typeface="Segoe UI"/>
                <a:cs typeface="Segoe UI"/>
              </a:rPr>
              <a:t>EXPLORATÓRIA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13" name="object 13">
            <a:extLst>
              <a:ext uri="{FF2B5EF4-FFF2-40B4-BE49-F238E27FC236}">
                <a16:creationId xmlns:a16="http://schemas.microsoft.com/office/drawing/2014/main" id="{00E33B08-4596-0989-D15E-C880C76F108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663" y="1065274"/>
            <a:ext cx="3745991" cy="2055033"/>
          </a:xfrm>
          <a:prstGeom prst="rect">
            <a:avLst/>
          </a:prstGeom>
          <a:solidFill>
            <a:srgbClr val="68D0F0"/>
          </a:solidFill>
          <a:ln>
            <a:solidFill>
              <a:srgbClr val="66D5E3"/>
            </a:solidFill>
          </a:ln>
        </p:spPr>
      </p:pic>
      <p:sp>
        <p:nvSpPr>
          <p:cNvPr id="14" name="object 14">
            <a:extLst>
              <a:ext uri="{FF2B5EF4-FFF2-40B4-BE49-F238E27FC236}">
                <a16:creationId xmlns:a16="http://schemas.microsoft.com/office/drawing/2014/main" id="{7BBBF732-DC9B-0319-89EF-FE9401002F1F}"/>
              </a:ext>
            </a:extLst>
          </p:cNvPr>
          <p:cNvSpPr txBox="1"/>
          <p:nvPr/>
        </p:nvSpPr>
        <p:spPr>
          <a:xfrm>
            <a:off x="386162" y="1189741"/>
            <a:ext cx="2916555" cy="18473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05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Mercados</a:t>
            </a:r>
            <a:r>
              <a:rPr sz="1400" b="1" spc="1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400" b="1" spc="1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Atuação</a:t>
            </a:r>
            <a:r>
              <a:rPr lang="pt-BR"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Brasil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LATAM	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GOL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AZUL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TAP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AMERICAN AIRLINES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COPA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UNITED AIRLINES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AEROLINEAS ARGENTINAS</a:t>
            </a: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AIR FRANCE</a:t>
            </a:r>
          </a:p>
        </p:txBody>
      </p:sp>
      <p:pic>
        <p:nvPicPr>
          <p:cNvPr id="15" name="object 15">
            <a:extLst>
              <a:ext uri="{FF2B5EF4-FFF2-40B4-BE49-F238E27FC236}">
                <a16:creationId xmlns:a16="http://schemas.microsoft.com/office/drawing/2014/main" id="{E9F019BC-0AAC-E432-6D6B-54CDBD9B5E0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663" y="3653027"/>
            <a:ext cx="3745991" cy="2483498"/>
          </a:xfrm>
          <a:prstGeom prst="rect">
            <a:avLst/>
          </a:prstGeom>
        </p:spPr>
      </p:pic>
      <p:sp>
        <p:nvSpPr>
          <p:cNvPr id="16" name="object 16">
            <a:extLst>
              <a:ext uri="{FF2B5EF4-FFF2-40B4-BE49-F238E27FC236}">
                <a16:creationId xmlns:a16="http://schemas.microsoft.com/office/drawing/2014/main" id="{E9C872A5-88EB-D1AE-E0B4-9EB755F3283B}"/>
              </a:ext>
            </a:extLst>
          </p:cNvPr>
          <p:cNvSpPr txBox="1"/>
          <p:nvPr/>
        </p:nvSpPr>
        <p:spPr>
          <a:xfrm>
            <a:off x="359157" y="3672077"/>
            <a:ext cx="3780910" cy="24416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00"/>
              </a:spcBef>
            </a:pP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</a:t>
            </a:r>
            <a:r>
              <a:rPr sz="1400" b="1" spc="6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1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Financeiras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 indent="-287020">
              <a:lnSpc>
                <a:spcPts val="144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cias aéreas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sz="1200" spc="6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</a:t>
            </a:r>
            <a:r>
              <a:rPr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b="1" spc="7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viagens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>
              <a:lnSpc>
                <a:spcPct val="100000"/>
              </a:lnSpc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são,</a:t>
            </a:r>
            <a:r>
              <a:rPr sz="1200" spc="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respectivamente:</a:t>
            </a:r>
            <a:r>
              <a:rPr sz="1200" spc="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spc="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JJ</a:t>
            </a: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G3, AD, TP, AA, CM, UA, AR, AF, LH;</a:t>
            </a:r>
          </a:p>
          <a:p>
            <a:pPr marL="299085">
              <a:lnSpc>
                <a:spcPct val="100000"/>
              </a:lnSpc>
            </a:pPr>
            <a:endParaRPr lang="pt-BR" sz="1200" b="1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70535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Essas cias aéreas</a:t>
            </a:r>
            <a:r>
              <a:rPr lang="pt-BR" sz="1200" spc="-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lideram,</a:t>
            </a:r>
            <a:r>
              <a:rPr lang="pt-BR" sz="1200" spc="-5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também, </a:t>
            </a: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Faturamento e</a:t>
            </a:r>
            <a:r>
              <a:rPr lang="pt-BR" sz="1200" b="1" spc="2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lang="pt-BR" sz="1200" b="1" spc="1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 </a:t>
            </a:r>
            <a: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Ticket</a:t>
            </a:r>
            <a:r>
              <a:rPr lang="pt-BR" sz="1200" b="1" spc="2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vemos uma mudança;</a:t>
            </a:r>
          </a:p>
          <a:p>
            <a:pPr marL="299085" marR="18923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pt-BR" sz="1200" spc="-1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 marR="18923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entanto,</a:t>
            </a:r>
            <a:r>
              <a:rPr sz="1200" spc="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LATAM</a:t>
            </a:r>
            <a:r>
              <a:rPr sz="12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fica</a:t>
            </a:r>
            <a:r>
              <a:rPr sz="12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à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frente</a:t>
            </a:r>
            <a:r>
              <a:rPr sz="12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</a:t>
            </a:r>
            <a:r>
              <a:rPr sz="12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demais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sz="1200" spc="9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</a:t>
            </a:r>
            <a:r>
              <a:rPr sz="1200" b="1" spc="8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b="1" spc="9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Faturamento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</a:t>
            </a:r>
            <a:r>
              <a:rPr sz="1200" spc="1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sz="1200" spc="9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</a:t>
            </a:r>
            <a:r>
              <a:rPr sz="1200" spc="9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</a:t>
            </a:r>
            <a:r>
              <a:rPr sz="1200" spc="9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explicado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pelo</a:t>
            </a:r>
            <a:r>
              <a:rPr sz="1200" spc="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seu</a:t>
            </a:r>
            <a:r>
              <a:rPr sz="1200" spc="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Ticket</a:t>
            </a:r>
            <a:r>
              <a:rPr sz="1200" b="1" spc="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Médio</a:t>
            </a:r>
            <a:r>
              <a:rPr sz="1200" b="1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</a:t>
            </a:r>
            <a:r>
              <a:rPr sz="1200" spc="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muito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</a:t>
            </a:r>
            <a:r>
              <a:rPr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</a:t>
            </a: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</a:t>
            </a:r>
            <a:r>
              <a:rPr sz="1200" spc="-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outras</a:t>
            </a:r>
            <a:r>
              <a:rPr sz="1200" spc="-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regiões;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F48C920-AE73-F50B-238E-4AAC74535820}"/>
              </a:ext>
            </a:extLst>
          </p:cNvPr>
          <p:cNvSpPr txBox="1"/>
          <p:nvPr/>
        </p:nvSpPr>
        <p:spPr>
          <a:xfrm>
            <a:off x="4593476" y="721472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66D5E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Quantidade por cia aérea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E790C33-B349-DA4B-28E9-9A7D2AC65B08}"/>
              </a:ext>
            </a:extLst>
          </p:cNvPr>
          <p:cNvSpPr txBox="1"/>
          <p:nvPr/>
        </p:nvSpPr>
        <p:spPr>
          <a:xfrm>
            <a:off x="9073888" y="721471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66D5E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Saldo por cia aérea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DA3C753-D155-DCB9-0E4D-7E14EC094EEF}"/>
              </a:ext>
            </a:extLst>
          </p:cNvPr>
          <p:cNvSpPr txBox="1"/>
          <p:nvPr/>
        </p:nvSpPr>
        <p:spPr>
          <a:xfrm>
            <a:off x="5035451" y="3302745"/>
            <a:ext cx="178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66D5E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 por Mercado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06A1300-E186-1226-3B06-CDA0B6EFEA3D}"/>
              </a:ext>
            </a:extLst>
          </p:cNvPr>
          <p:cNvSpPr txBox="1"/>
          <p:nvPr/>
        </p:nvSpPr>
        <p:spPr>
          <a:xfrm>
            <a:off x="9073888" y="3275111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66D5E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Ticket Médio Mercado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181CCD-D5E5-FCF9-4358-8E3240D27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4342" y="1193552"/>
            <a:ext cx="3330229" cy="179847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97EE9DB-D010-DAC6-F480-0E2C4C73F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454" y="1189741"/>
            <a:ext cx="3353091" cy="180609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C2ACA18-6711-BB8A-5F71-3559357CB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410" y="3818271"/>
            <a:ext cx="4153590" cy="2318254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302C65C-4967-5F74-E7E1-82F87A0A8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342" y="3610522"/>
            <a:ext cx="3611495" cy="23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42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14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0478" y="130942"/>
            <a:ext cx="3989121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pc="-3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Outliers</a:t>
            </a:r>
            <a:endParaRPr spc="-2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</a:rPr>
              <a:t>ANÁLISE</a:t>
            </a:r>
            <a:r>
              <a:rPr sz="1100" spc="-60" dirty="0">
                <a:solidFill>
                  <a:srgbClr val="6ADBD9"/>
                </a:solidFill>
              </a:rPr>
              <a:t> </a:t>
            </a:r>
            <a:r>
              <a:rPr sz="1100" spc="-10" dirty="0">
                <a:solidFill>
                  <a:srgbClr val="6ADBD9"/>
                </a:solidFill>
              </a:rPr>
              <a:t>EXPLORATÓRIA</a:t>
            </a:r>
            <a:endParaRPr sz="1100" dirty="0"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1581" y="748548"/>
            <a:ext cx="10968228" cy="102948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0479" y="768020"/>
            <a:ext cx="10822305" cy="9496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ts val="1680"/>
              </a:lnSpc>
              <a:spcBef>
                <a:spcPts val="105"/>
              </a:spcBef>
            </a:pPr>
            <a:r>
              <a:rPr lang="pt-BR" sz="1400" b="1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da Variável Alvo: Explorando os Padrões da Tarifa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l">
              <a:lnSpc>
                <a:spcPts val="1440"/>
              </a:lnSpc>
              <a:spcBef>
                <a:spcPts val="45"/>
              </a:spcBef>
            </a:pP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variáveis financeiras apresentam valores extremos que podem distorcer médias.</a:t>
            </a: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Tarifa e saldo mostram outliers consistentes com grandes transações.</a:t>
            </a:r>
            <a:endParaRPr sz="12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3B888C5-1178-9756-2D81-F42EAE04765A}"/>
              </a:ext>
            </a:extLst>
          </p:cNvPr>
          <p:cNvSpPr txBox="1"/>
          <p:nvPr/>
        </p:nvSpPr>
        <p:spPr>
          <a:xfrm>
            <a:off x="7620000" y="1810124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Boxplot</a:t>
            </a:r>
            <a:r>
              <a:rPr lang="pt-BR" dirty="0"/>
              <a:t> Número de Pedidos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7249AA-A255-9961-1E2A-1E8C5B85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62385"/>
            <a:ext cx="4400170" cy="3814439"/>
          </a:xfrm>
          <a:prstGeom prst="rect">
            <a:avLst/>
          </a:prstGeom>
          <a:solidFill>
            <a:srgbClr val="64C3B5"/>
          </a:solidFill>
          <a:ln>
            <a:solidFill>
              <a:srgbClr val="64C3B5"/>
            </a:solidFill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7368DC5-592C-4856-C2C3-D6FD78F1D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174" y="2162385"/>
            <a:ext cx="5376666" cy="38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5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148" y="856291"/>
            <a:ext cx="3745991" cy="23847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46889" y="878644"/>
            <a:ext cx="3666743" cy="4558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05"/>
              </a:spcBef>
            </a:pPr>
            <a:r>
              <a:rPr lang="pt-BR" sz="14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de cada categoria na coluna 'rota':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3852" y="3350544"/>
            <a:ext cx="3745991" cy="32214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02662" y="3428976"/>
            <a:ext cx="3711223" cy="25962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05"/>
              </a:spcBef>
            </a:pP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</a:t>
            </a:r>
            <a:r>
              <a:rPr sz="1400" b="1" spc="6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1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Financeiras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 marR="210820" indent="-287020">
              <a:lnSpc>
                <a:spcPts val="1440"/>
              </a:lnSpc>
              <a:spcBef>
                <a:spcPts val="4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Começamos nossa análise explorando a coluna 'rota' e identificando as rotas mais frequentes. Para isso, calculamos a frequência de cada categoria na coluna 'rota'. Essa etapa nos permite compreender quais rotas são mais populares entre os clientes.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9085" marR="26289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Além de identificar as rotas mais frequentes, também calculamos o valor médio das tarifas associadas a cada rota. Isso nos fornece uma visão mais profunda do valor financeiro médio que está sendo transacionado em diferentes rotas.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AC0AD3-8CA0-56D2-C00A-D38222E22AE9}"/>
              </a:ext>
            </a:extLst>
          </p:cNvPr>
          <p:cNvSpPr txBox="1"/>
          <p:nvPr/>
        </p:nvSpPr>
        <p:spPr>
          <a:xfrm>
            <a:off x="4644550" y="762005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de cada rota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E80971-A8B2-9225-6D27-452FFBF5D131}"/>
              </a:ext>
            </a:extLst>
          </p:cNvPr>
          <p:cNvSpPr txBox="1"/>
          <p:nvPr/>
        </p:nvSpPr>
        <p:spPr>
          <a:xfrm>
            <a:off x="8793994" y="759206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Médio por Rota</a:t>
            </a:r>
          </a:p>
        </p:txBody>
      </p:sp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781C1A21-1421-DA80-91EA-EA47777B2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39382"/>
              </p:ext>
            </p:extLst>
          </p:nvPr>
        </p:nvGraphicFramePr>
        <p:xfrm>
          <a:off x="516323" y="1316987"/>
          <a:ext cx="3293678" cy="1924050"/>
        </p:xfrm>
        <a:graphic>
          <a:graphicData uri="http://schemas.openxmlformats.org/drawingml/2006/table">
            <a:tbl>
              <a:tblPr/>
              <a:tblGrid>
                <a:gridCol w="1760620">
                  <a:extLst>
                    <a:ext uri="{9D8B030D-6E8A-4147-A177-3AD203B41FA5}">
                      <a16:colId xmlns:a16="http://schemas.microsoft.com/office/drawing/2014/main" val="246118430"/>
                    </a:ext>
                  </a:extLst>
                </a:gridCol>
                <a:gridCol w="766529">
                  <a:extLst>
                    <a:ext uri="{9D8B030D-6E8A-4147-A177-3AD203B41FA5}">
                      <a16:colId xmlns:a16="http://schemas.microsoft.com/office/drawing/2014/main" val="3746965589"/>
                    </a:ext>
                  </a:extLst>
                </a:gridCol>
                <a:gridCol w="766529">
                  <a:extLst>
                    <a:ext uri="{9D8B030D-6E8A-4147-A177-3AD203B41FA5}">
                      <a16:colId xmlns:a16="http://schemas.microsoft.com/office/drawing/2014/main" val="20360682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GRU/SDU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83366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209,37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483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CGH/SDU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23301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259,89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589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CGH/SDU/CGH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7323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1238,5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441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SDU/CGH/SDU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1220,13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11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GRU/REC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4619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549,14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3208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REC/GRU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670,68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974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SDU/CGH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925,79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823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CGH/SSA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674,96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5759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SSA/CGH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675,7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9435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POA/CGH/POA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3832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1246,16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760007"/>
                  </a:ext>
                </a:extLst>
              </a:tr>
            </a:tbl>
          </a:graphicData>
        </a:graphic>
      </p:graphicFrame>
      <p:sp>
        <p:nvSpPr>
          <p:cNvPr id="27" name="CaixaDeTexto 26">
            <a:extLst>
              <a:ext uri="{FF2B5EF4-FFF2-40B4-BE49-F238E27FC236}">
                <a16:creationId xmlns:a16="http://schemas.microsoft.com/office/drawing/2014/main" id="{98CF23D1-CF1B-DD00-6057-DFAA35548B45}"/>
              </a:ext>
            </a:extLst>
          </p:cNvPr>
          <p:cNvSpPr txBox="1"/>
          <p:nvPr/>
        </p:nvSpPr>
        <p:spPr>
          <a:xfrm>
            <a:off x="5105400" y="3464204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Lucro Comissão e Abatimento</a:t>
            </a: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39975600-4629-C920-927C-992D4E929939}"/>
              </a:ext>
            </a:extLst>
          </p:cNvPr>
          <p:cNvSpPr txBox="1"/>
          <p:nvPr/>
        </p:nvSpPr>
        <p:spPr>
          <a:xfrm>
            <a:off x="2487987" y="1087073"/>
            <a:ext cx="1380743" cy="2221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80"/>
              </a:lnSpc>
              <a:spcBef>
                <a:spcPts val="105"/>
              </a:spcBef>
            </a:pPr>
            <a:r>
              <a:rPr lang="pt-BR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Qtde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Média</a:t>
            </a:r>
          </a:p>
        </p:txBody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F2D22F8C-A7C9-3DE9-5D76-B93709F877D6}"/>
              </a:ext>
            </a:extLst>
          </p:cNvPr>
          <p:cNvSpPr txBox="1"/>
          <p:nvPr/>
        </p:nvSpPr>
        <p:spPr>
          <a:xfrm>
            <a:off x="359156" y="164216"/>
            <a:ext cx="6651244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4.i</a:t>
            </a:r>
            <a:r>
              <a:rPr lang="pt-BR" sz="24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</a:t>
            </a: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z="2400" spc="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para variáveis qualitativas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  <a:latin typeface="Segoe UI"/>
                <a:cs typeface="Segoe UI"/>
              </a:rPr>
              <a:t>ANÁLISE</a:t>
            </a:r>
            <a:r>
              <a:rPr sz="11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6ADBD9"/>
                </a:solidFill>
                <a:latin typeface="Segoe UI"/>
                <a:cs typeface="Segoe UI"/>
              </a:rPr>
              <a:t>EXPLORATÓRIA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D81851-D5FC-D8C4-D044-62291B4F7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373" y="1032570"/>
            <a:ext cx="3815464" cy="231797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D6D7FDD-A03D-F224-0308-0DA10A9B6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629" y="1026358"/>
            <a:ext cx="3962461" cy="23179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04F0582-A138-00F9-6BE8-43D5BADF0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373" y="3763939"/>
            <a:ext cx="5197290" cy="25910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E048-C842-4391-F2BF-A9D2959C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F72E590-1256-ECC9-94EB-81CAB9C6DD94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6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6AD525A-FE5B-71DC-002D-9CFAE3FCAB63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8534689-FEBA-488A-6034-87F3AECB921F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FD636785-7272-659D-02C8-0C6E0858396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pic>
        <p:nvPicPr>
          <p:cNvPr id="10" name="object 10">
            <a:extLst>
              <a:ext uri="{FF2B5EF4-FFF2-40B4-BE49-F238E27FC236}">
                <a16:creationId xmlns:a16="http://schemas.microsoft.com/office/drawing/2014/main" id="{989FF62C-56EF-6739-0F70-1F3B235A5EE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872147"/>
            <a:ext cx="3745991" cy="646331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9EBD009C-4947-65D6-DC6B-3F5B4632C2A8}"/>
              </a:ext>
            </a:extLst>
          </p:cNvPr>
          <p:cNvSpPr txBox="1"/>
          <p:nvPr/>
        </p:nvSpPr>
        <p:spPr>
          <a:xfrm>
            <a:off x="359156" y="164216"/>
            <a:ext cx="6651244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4.i</a:t>
            </a:r>
            <a:r>
              <a:rPr lang="pt-BR" sz="24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</a:t>
            </a: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z="2400" spc="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para variáveis qualitativas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  <a:latin typeface="Segoe UI"/>
                <a:cs typeface="Segoe UI"/>
              </a:rPr>
              <a:t>ANÁLISE</a:t>
            </a:r>
            <a:r>
              <a:rPr sz="11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6ADBD9"/>
                </a:solidFill>
                <a:latin typeface="Segoe UI"/>
                <a:cs typeface="Segoe UI"/>
              </a:rPr>
              <a:t>EXPLORATÓRIA</a:t>
            </a:r>
            <a:endParaRPr sz="1100" dirty="0">
              <a:latin typeface="Segoe UI"/>
              <a:cs typeface="Segoe UI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83E1DE0-F54A-DE65-B62F-F1A4A906602F}"/>
              </a:ext>
            </a:extLst>
          </p:cNvPr>
          <p:cNvSpPr txBox="1"/>
          <p:nvPr/>
        </p:nvSpPr>
        <p:spPr>
          <a:xfrm>
            <a:off x="416466" y="928950"/>
            <a:ext cx="361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LATAM, GOL e AZUL concentram mais de 85,70% das vendas.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A1467810-EAF1-72A1-5136-8E7C836C826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1400" y="872146"/>
            <a:ext cx="3745991" cy="64633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3163DE-70F8-0BDC-BC7F-479102948312}"/>
              </a:ext>
            </a:extLst>
          </p:cNvPr>
          <p:cNvSpPr txBox="1"/>
          <p:nvPr/>
        </p:nvSpPr>
        <p:spPr>
          <a:xfrm>
            <a:off x="4339246" y="928949"/>
            <a:ext cx="3611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As rotas GRU/SDU e CGH/SDU aparecem entre as mais frequentes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object 10">
            <a:extLst>
              <a:ext uri="{FF2B5EF4-FFF2-40B4-BE49-F238E27FC236}">
                <a16:creationId xmlns:a16="http://schemas.microsoft.com/office/drawing/2014/main" id="{B68FF462-B5EA-C502-FBC6-1AC7E6851D4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4180" y="872146"/>
            <a:ext cx="3745991" cy="64633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ED902FF-4144-84A8-2B1A-16861E0BFFD6}"/>
              </a:ext>
            </a:extLst>
          </p:cNvPr>
          <p:cNvSpPr txBox="1"/>
          <p:nvPr/>
        </p:nvSpPr>
        <p:spPr>
          <a:xfrm>
            <a:off x="8262026" y="928949"/>
            <a:ext cx="3611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ETKT, RAV e EMD representam 90% dos produtos vendidos   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8" name="Gráfico 27">
            <a:extLst>
              <a:ext uri="{FF2B5EF4-FFF2-40B4-BE49-F238E27FC236}">
                <a16:creationId xmlns:a16="http://schemas.microsoft.com/office/drawing/2014/main" id="{FEEA62C4-FB30-6098-4073-7CB4D3F6C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350864"/>
              </p:ext>
            </p:extLst>
          </p:nvPr>
        </p:nvGraphicFramePr>
        <p:xfrm>
          <a:off x="7950858" y="1489887"/>
          <a:ext cx="4081368" cy="2724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17CB3747-1EBF-9AA7-E845-9F1A0A8CF4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842515"/>
              </p:ext>
            </p:extLst>
          </p:nvPr>
        </p:nvGraphicFramePr>
        <p:xfrm>
          <a:off x="4339246" y="1499417"/>
          <a:ext cx="3751856" cy="2724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2" name="CaixaDeTexto 31">
            <a:extLst>
              <a:ext uri="{FF2B5EF4-FFF2-40B4-BE49-F238E27FC236}">
                <a16:creationId xmlns:a16="http://schemas.microsoft.com/office/drawing/2014/main" id="{D61A6DD5-7C45-7D33-7E6B-AB9D5B0FD82D}"/>
              </a:ext>
            </a:extLst>
          </p:cNvPr>
          <p:cNvSpPr txBox="1"/>
          <p:nvPr/>
        </p:nvSpPr>
        <p:spPr>
          <a:xfrm>
            <a:off x="533400" y="4536086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JJ (LATAM), G3 (GOL) e AD (AZUL) concentram 85% das vendas.</a:t>
            </a: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produto ETKT representa 42% de participação, seguido por RAV (27%) e EMD (22%).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rota GRU/SDU é a mais frequente (8%).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A23C6B02-6289-1702-27FA-4E8BB2E605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3211969"/>
              </p:ext>
            </p:extLst>
          </p:nvPr>
        </p:nvGraphicFramePr>
        <p:xfrm>
          <a:off x="-24385" y="148035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4113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1377-EF9F-B415-C984-786C256F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D4EA5C5-8CB1-7C18-7A0B-6FB162A923BE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7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2A29FE1-B96D-6F0C-2F28-DEB6DF840D07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1F4CB5E-E4EE-FA0D-DEF1-F1A138159E3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>
            <a:extLst>
              <a:ext uri="{FF2B5EF4-FFF2-40B4-BE49-F238E27FC236}">
                <a16:creationId xmlns:a16="http://schemas.microsoft.com/office/drawing/2014/main" id="{3BD0CF33-B3B2-C58C-EC86-0F849FEA827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9">
            <a:extLst>
              <a:ext uri="{FF2B5EF4-FFF2-40B4-BE49-F238E27FC236}">
                <a16:creationId xmlns:a16="http://schemas.microsoft.com/office/drawing/2014/main" id="{DB714162-E87C-11A8-C9D6-B15D00DA74EB}"/>
              </a:ext>
            </a:extLst>
          </p:cNvPr>
          <p:cNvSpPr txBox="1"/>
          <p:nvPr/>
        </p:nvSpPr>
        <p:spPr>
          <a:xfrm>
            <a:off x="359156" y="164216"/>
            <a:ext cx="6651244" cy="6008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4.i</a:t>
            </a:r>
            <a:r>
              <a:rPr lang="pt-BR" sz="24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ii</a:t>
            </a: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z="2400" spc="1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Correlação entre variáveis financeiras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  <a:latin typeface="Segoe UI"/>
                <a:cs typeface="Segoe UI"/>
              </a:rPr>
              <a:t>ANÁLISE</a:t>
            </a:r>
            <a:r>
              <a:rPr sz="11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6ADBD9"/>
                </a:solidFill>
                <a:latin typeface="Segoe UI"/>
                <a:cs typeface="Segoe UI"/>
              </a:rPr>
              <a:t>EXPLORATÓRIA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24" name="object 10">
            <a:extLst>
              <a:ext uri="{FF2B5EF4-FFF2-40B4-BE49-F238E27FC236}">
                <a16:creationId xmlns:a16="http://schemas.microsoft.com/office/drawing/2014/main" id="{533D23F6-BD54-5318-A683-BBE7AD1DC0D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0200" y="980768"/>
            <a:ext cx="8556244" cy="64633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6331F8B-31EB-AD59-19E9-AEF89A039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1663970"/>
            <a:ext cx="5343525" cy="451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79942A-B0C5-F293-C2FF-B326E4F9E8D3}"/>
              </a:ext>
            </a:extLst>
          </p:cNvPr>
          <p:cNvSpPr txBox="1"/>
          <p:nvPr/>
        </p:nvSpPr>
        <p:spPr>
          <a:xfrm>
            <a:off x="3048000" y="9828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tarifa está positivamente correlacionada com taxas e saldo, indicando que valores adicionais impactam diretamente o preço final.</a:t>
            </a: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Comissão apresenta correlação moderada, sugerindo influência indireta.</a:t>
            </a:r>
          </a:p>
        </p:txBody>
      </p:sp>
    </p:spTree>
    <p:extLst>
      <p:ext uri="{BB962C8B-B14F-4D97-AF65-F5344CB8AC3E}">
        <p14:creationId xmlns:p14="http://schemas.microsoft.com/office/powerpoint/2010/main" val="407184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9449307" cy="984762"/>
          </a:xfrm>
          <a:prstGeom prst="rect">
            <a:avLst/>
          </a:prstGeom>
        </p:spPr>
        <p:txBody>
          <a:bodyPr vert="horz" wrap="square" lIns="0" tIns="429138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385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4.i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pc="-3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Relação entre variáveis financeiras, categóricas e temporais</a:t>
            </a:r>
            <a:endParaRPr spc="-2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1465">
              <a:lnSpc>
                <a:spcPct val="100000"/>
              </a:lnSpc>
              <a:spcBef>
                <a:spcPts val="135"/>
              </a:spcBef>
            </a:pPr>
            <a:r>
              <a:rPr sz="1100" dirty="0">
                <a:solidFill>
                  <a:srgbClr val="6ADBD9"/>
                </a:solidFill>
              </a:rPr>
              <a:t>ANÁLISE</a:t>
            </a:r>
            <a:r>
              <a:rPr sz="1100" spc="-60" dirty="0">
                <a:solidFill>
                  <a:srgbClr val="6ADBD9"/>
                </a:solidFill>
              </a:rPr>
              <a:t> </a:t>
            </a:r>
            <a:r>
              <a:rPr sz="1100" spc="-10" dirty="0">
                <a:solidFill>
                  <a:srgbClr val="6ADBD9"/>
                </a:solidFill>
              </a:rPr>
              <a:t>EXPLORATÓRIA</a:t>
            </a:r>
            <a:endParaRPr sz="1100" dirty="0"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8891" y="1161288"/>
            <a:ext cx="11695176" cy="15392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56717" y="1183894"/>
            <a:ext cx="11550650" cy="13086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ts val="1680"/>
              </a:lnSpc>
              <a:spcBef>
                <a:spcPts val="105"/>
              </a:spcBef>
            </a:pP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1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400" b="1" spc="1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</a:t>
            </a:r>
            <a:r>
              <a:rPr sz="1400" b="1" spc="2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400" b="1" spc="114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sazonalidade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just">
              <a:lnSpc>
                <a:spcPts val="1440"/>
              </a:lnSpc>
              <a:spcBef>
                <a:spcPts val="45"/>
              </a:spcBef>
            </a:pP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análise de tendência normalmente envolve identificar padrões ao longo do tempo em um conjunto de dados. No conteúdo do conjunto de dados de tarifas aéreas é possível realizar uma análise de tendência para identificar como as tarifas têm variado ao longo do tempo</a:t>
            </a:r>
          </a:p>
          <a:p>
            <a:pPr marL="12700" marR="5080" algn="just">
              <a:lnSpc>
                <a:spcPts val="1440"/>
              </a:lnSpc>
              <a:spcBef>
                <a:spcPts val="45"/>
              </a:spcBef>
            </a:pPr>
            <a:endParaRPr lang="pt-BR" sz="1200" dirty="0">
              <a:solidFill>
                <a:srgbClr val="374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 algn="just">
              <a:lnSpc>
                <a:spcPts val="1440"/>
              </a:lnSpc>
              <a:spcBef>
                <a:spcPts val="45"/>
              </a:spcBef>
            </a:pPr>
            <a:r>
              <a:rPr lang="pt-BR" sz="1200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 criado um gráfico que mostrará como a média das tarifas aéreas tem variado ao longo do tempo, permitindo que você identifique tendências ascendentes, descendentes ou outros padrões sazonais.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4DABDC-CD2D-FC69-EFEA-D72640E5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7" y="2745842"/>
            <a:ext cx="5895273" cy="36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8E0AA7F-A75C-2723-6F0E-933D135F9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745842"/>
            <a:ext cx="5955893" cy="361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6ADBD9"/>
                </a:solidFill>
                <a:latin typeface="Calibri"/>
                <a:cs typeface="Calibri"/>
              </a:rPr>
              <a:t>1</a:t>
            </a: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9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70818" y="5100502"/>
            <a:ext cx="2582750" cy="21168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78384" y="153018"/>
            <a:ext cx="5970016" cy="615553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z="24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Tendência, Sazonalidade e ruído</a:t>
            </a: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7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EXPLORATÓRIA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D1EA93-075E-6DEF-D1B7-693B99E6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646561"/>
            <a:ext cx="6958013" cy="56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id="{712F919E-E403-DFF2-A615-B1C9D272B116}"/>
              </a:ext>
            </a:extLst>
          </p:cNvPr>
          <p:cNvGrpSpPr/>
          <p:nvPr/>
        </p:nvGrpSpPr>
        <p:grpSpPr>
          <a:xfrm>
            <a:off x="432865" y="905714"/>
            <a:ext cx="11685017" cy="5864678"/>
            <a:chOff x="278374" y="975030"/>
            <a:chExt cx="11893813" cy="5864678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3970ECED-F6FB-33FD-2841-6E968FBFF80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3287" y="4722874"/>
              <a:ext cx="2628900" cy="2116834"/>
            </a:xfrm>
            <a:prstGeom prst="rect">
              <a:avLst/>
            </a:prstGeom>
          </p:spPr>
        </p:pic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C5E30670-6F41-20FA-1941-A6531FD3210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374" y="975030"/>
              <a:ext cx="3825288" cy="3309671"/>
            </a:xfrm>
            <a:prstGeom prst="rect">
              <a:avLst/>
            </a:prstGeom>
            <a:solidFill>
              <a:srgbClr val="64C3B5"/>
            </a:solidFill>
            <a:ln>
              <a:solidFill>
                <a:srgbClr val="64C3B5"/>
              </a:solidFill>
            </a:ln>
          </p:spPr>
        </p:pic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60A45D-067D-CD6F-78BD-9A468A79F12B}"/>
              </a:ext>
            </a:extLst>
          </p:cNvPr>
          <p:cNvSpPr txBox="1"/>
          <p:nvPr/>
        </p:nvSpPr>
        <p:spPr>
          <a:xfrm>
            <a:off x="559545" y="1206882"/>
            <a:ext cx="34790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série apresenta tendência de crescimento ao longo do tempo, com aceleração no início de 2023.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Existe uma clara sazonalidade, com oscilações regulares que refletem padrões de demanda/perfil de compra.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resíduos indicam eventos atípicos não capturados, reforçando a volatilidade do setor.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Essa decomposição fundamenta o uso do ARIMA para modelar os componentes sistemáticos da série.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3485515" cy="6858000"/>
            <a:chOff x="0" y="0"/>
            <a:chExt cx="3485515" cy="6858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19" y="6620254"/>
              <a:ext cx="3096768" cy="128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445763" cy="6857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088" y="5044439"/>
              <a:ext cx="2360676" cy="18135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979676"/>
              <a:ext cx="3445763" cy="230276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57827" y="2272411"/>
            <a:ext cx="18040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34343"/>
                </a:solidFill>
                <a:latin typeface="Segoe UI"/>
                <a:cs typeface="Segoe UI"/>
              </a:rPr>
              <a:t>Nome</a:t>
            </a:r>
            <a:r>
              <a:rPr sz="1400" b="1" spc="8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Segoe UI"/>
                <a:cs typeface="Segoe UI"/>
              </a:rPr>
              <a:t>do</a:t>
            </a:r>
            <a:r>
              <a:rPr sz="1400" b="1" spc="9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Segoe UI"/>
                <a:cs typeface="Segoe UI"/>
              </a:rPr>
              <a:t>Aluno: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lang="pt-BR" sz="1400" dirty="0">
                <a:solidFill>
                  <a:srgbClr val="434343"/>
                </a:solidFill>
                <a:latin typeface="Segoe UI"/>
                <a:cs typeface="Segoe UI"/>
              </a:rPr>
              <a:t>Thiago Silveira Perez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57826" y="5046726"/>
            <a:ext cx="346697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434343"/>
                </a:solidFill>
                <a:latin typeface="Segoe UI"/>
                <a:cs typeface="Segoe UI"/>
              </a:rPr>
              <a:t>Coordenadores:</a:t>
            </a:r>
            <a:endParaRPr sz="1400" dirty="0">
              <a:latin typeface="Segoe UI"/>
              <a:cs typeface="Segoe UI"/>
            </a:endParaRPr>
          </a:p>
          <a:p>
            <a:pPr marL="12700" marR="5080">
              <a:spcBef>
                <a:spcPts val="5"/>
              </a:spcBef>
            </a:pP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Prof.ª</a:t>
            </a:r>
            <a:r>
              <a:rPr sz="1400" spc="-6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Dr.ª</a:t>
            </a:r>
            <a:r>
              <a:rPr sz="1400" spc="-4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Alessandra</a:t>
            </a:r>
            <a:r>
              <a:rPr sz="1400" spc="-6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de</a:t>
            </a:r>
            <a:r>
              <a:rPr sz="1400" spc="-2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434343"/>
                </a:solidFill>
                <a:latin typeface="Segoe UI"/>
                <a:cs typeface="Segoe UI"/>
              </a:rPr>
              <a:t>Álvila</a:t>
            </a:r>
            <a:r>
              <a:rPr sz="1400" spc="-3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spc="-10" dirty="0" err="1">
                <a:solidFill>
                  <a:srgbClr val="434343"/>
                </a:solidFill>
                <a:latin typeface="Segoe UI"/>
                <a:cs typeface="Segoe UI"/>
              </a:rPr>
              <a:t>Montini</a:t>
            </a:r>
            <a:r>
              <a:rPr sz="1400" spc="-1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it-IT" sz="1400" dirty="0">
                <a:solidFill>
                  <a:srgbClr val="434343"/>
                </a:solidFill>
                <a:latin typeface="Segoe UI"/>
                <a:cs typeface="Segoe UI"/>
              </a:rPr>
              <a:t>Prof. Dr. Adolpho Walter Pimazoni Canton</a:t>
            </a:r>
            <a:endParaRPr lang="it-IT" sz="1400" dirty="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Segoe UI"/>
              <a:cs typeface="Segoe U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4001" y="474726"/>
            <a:ext cx="4724400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 fontAlgn="base"/>
            <a:r>
              <a:rPr lang="en-US" sz="1600" b="1" i="0" cap="all" dirty="0">
                <a:solidFill>
                  <a:srgbClr val="122C45"/>
                </a:solidFill>
                <a:effectLst/>
                <a:latin typeface="Quicksand"/>
              </a:rPr>
              <a:t>MBA ANALYTICS EM BIG DATA – DATA ENGINEERING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F8126-58C2-AB14-20AF-9FEDB548C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14">
            <a:extLst>
              <a:ext uri="{FF2B5EF4-FFF2-40B4-BE49-F238E27FC236}">
                <a16:creationId xmlns:a16="http://schemas.microsoft.com/office/drawing/2014/main" id="{EA021431-CB0E-3FDC-A0E0-27B6E52D967B}"/>
              </a:ext>
            </a:extLst>
          </p:cNvPr>
          <p:cNvGrpSpPr/>
          <p:nvPr/>
        </p:nvGrpSpPr>
        <p:grpSpPr>
          <a:xfrm>
            <a:off x="4928941" y="1959614"/>
            <a:ext cx="2230120" cy="899794"/>
            <a:chOff x="4788153" y="1945894"/>
            <a:chExt cx="2230120" cy="899794"/>
          </a:xfrm>
        </p:grpSpPr>
        <p:sp>
          <p:nvSpPr>
            <p:cNvPr id="33" name="object 15">
              <a:extLst>
                <a:ext uri="{FF2B5EF4-FFF2-40B4-BE49-F238E27FC236}">
                  <a16:creationId xmlns:a16="http://schemas.microsoft.com/office/drawing/2014/main" id="{3D45E2DA-2D4B-9238-4FCE-E9C89283518B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1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6">
              <a:extLst>
                <a:ext uri="{FF2B5EF4-FFF2-40B4-BE49-F238E27FC236}">
                  <a16:creationId xmlns:a16="http://schemas.microsoft.com/office/drawing/2014/main" id="{B74C4CC0-8260-5C85-E531-15816861F3A3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C3647268-65EB-9D11-FE38-7A6AF3C444A1}"/>
              </a:ext>
            </a:extLst>
          </p:cNvPr>
          <p:cNvSpPr txBox="1"/>
          <p:nvPr/>
        </p:nvSpPr>
        <p:spPr>
          <a:xfrm>
            <a:off x="11584050" y="449071"/>
            <a:ext cx="2101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dirty="0">
                <a:solidFill>
                  <a:srgbClr val="6ADBD9"/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EF8C970-8B9D-16D6-63C3-377AA0348687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ACE759DA-B69F-B8E7-B66B-633731B42BE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D520F5E9-9E0A-2F23-9B47-B810ED61BE3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51D82737-D07B-D1F8-4B56-6B79FEB6463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C90087AA-42D7-597E-5631-9A32102B12A6}"/>
              </a:ext>
            </a:extLst>
          </p:cNvPr>
          <p:cNvSpPr/>
          <p:nvPr/>
        </p:nvSpPr>
        <p:spPr>
          <a:xfrm>
            <a:off x="911740" y="1958842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613D9DE-70B9-1093-E54C-4D51E1B177BB}"/>
              </a:ext>
            </a:extLst>
          </p:cNvPr>
          <p:cNvSpPr txBox="1"/>
          <p:nvPr/>
        </p:nvSpPr>
        <p:spPr>
          <a:xfrm>
            <a:off x="1651642" y="2291836"/>
            <a:ext cx="927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chemeClr val="bg1"/>
                </a:solidFill>
                <a:latin typeface="Segoe UI"/>
                <a:cs typeface="Segoe UI"/>
              </a:rPr>
              <a:t>Planejamento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grpSp>
        <p:nvGrpSpPr>
          <p:cNvPr id="9" name="object 9">
            <a:extLst>
              <a:ext uri="{FF2B5EF4-FFF2-40B4-BE49-F238E27FC236}">
                <a16:creationId xmlns:a16="http://schemas.microsoft.com/office/drawing/2014/main" id="{CF485B2C-5371-1E69-6972-3951FBA63965}"/>
              </a:ext>
            </a:extLst>
          </p:cNvPr>
          <p:cNvGrpSpPr/>
          <p:nvPr/>
        </p:nvGrpSpPr>
        <p:grpSpPr>
          <a:xfrm>
            <a:off x="3031371" y="1961636"/>
            <a:ext cx="2228850" cy="899794"/>
            <a:chOff x="2883154" y="1945894"/>
            <a:chExt cx="2228850" cy="899794"/>
          </a:xfrm>
          <a:solidFill>
            <a:schemeClr val="bg1">
              <a:lumMod val="85000"/>
            </a:schemeClr>
          </a:solidFill>
        </p:grpSpPr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9FC6B56-2A6A-B289-E2C5-11FC6B213A04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7065DDAE-6576-43BC-4A2A-ABD9B485958F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>
            <a:extLst>
              <a:ext uri="{FF2B5EF4-FFF2-40B4-BE49-F238E27FC236}">
                <a16:creationId xmlns:a16="http://schemas.microsoft.com/office/drawing/2014/main" id="{C9B2DB48-5D69-7DE1-C6B0-D55CCC94C980}"/>
              </a:ext>
            </a:extLst>
          </p:cNvPr>
          <p:cNvSpPr txBox="1"/>
          <p:nvPr/>
        </p:nvSpPr>
        <p:spPr>
          <a:xfrm>
            <a:off x="3709043" y="2185409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Exploratória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7C08D32E-A703-81E3-0E14-4BAE8D0F484C}"/>
              </a:ext>
            </a:extLst>
          </p:cNvPr>
          <p:cNvSpPr txBox="1"/>
          <p:nvPr/>
        </p:nvSpPr>
        <p:spPr>
          <a:xfrm>
            <a:off x="5625853" y="2185409"/>
            <a:ext cx="82550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Estatística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1" name="object 21">
            <a:extLst>
              <a:ext uri="{FF2B5EF4-FFF2-40B4-BE49-F238E27FC236}">
                <a16:creationId xmlns:a16="http://schemas.microsoft.com/office/drawing/2014/main" id="{B04BAB03-6C23-A70A-2396-605A79A313B9}"/>
              </a:ext>
            </a:extLst>
          </p:cNvPr>
          <p:cNvGrpSpPr/>
          <p:nvPr/>
        </p:nvGrpSpPr>
        <p:grpSpPr>
          <a:xfrm>
            <a:off x="8716018" y="1965964"/>
            <a:ext cx="2228850" cy="899794"/>
            <a:chOff x="8601202" y="1945894"/>
            <a:chExt cx="2228850" cy="899794"/>
          </a:xfrm>
          <a:solidFill>
            <a:schemeClr val="bg1">
              <a:lumMod val="85000"/>
            </a:schemeClr>
          </a:solidFill>
        </p:grpSpPr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14F2828-24EA-BACB-1014-42B306DA332C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EDC4392B-A716-9D61-16DF-B870AF95554B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>
            <a:extLst>
              <a:ext uri="{FF2B5EF4-FFF2-40B4-BE49-F238E27FC236}">
                <a16:creationId xmlns:a16="http://schemas.microsoft.com/office/drawing/2014/main" id="{5EBEE54B-4BA4-CA9A-4CEA-050DF4D29C5C}"/>
              </a:ext>
            </a:extLst>
          </p:cNvPr>
          <p:cNvSpPr txBox="1"/>
          <p:nvPr/>
        </p:nvSpPr>
        <p:spPr>
          <a:xfrm>
            <a:off x="9422646" y="2296164"/>
            <a:ext cx="7747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chemeClr val="bg1"/>
                </a:solidFill>
                <a:latin typeface="Segoe UI"/>
                <a:cs typeface="Segoe UI"/>
              </a:rPr>
              <a:t>Conclusões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E9D8B928-C86F-2AFC-DEF5-F93CE9EB7D07}"/>
              </a:ext>
            </a:extLst>
          </p:cNvPr>
          <p:cNvSpPr txBox="1"/>
          <p:nvPr/>
        </p:nvSpPr>
        <p:spPr>
          <a:xfrm>
            <a:off x="1335921" y="3442607"/>
            <a:ext cx="1701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 err="1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sz="1200" spc="-3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3A6810D0-E952-DC65-31C9-A60F7806B74E}"/>
              </a:ext>
            </a:extLst>
          </p:cNvPr>
          <p:cNvSpPr txBox="1"/>
          <p:nvPr/>
        </p:nvSpPr>
        <p:spPr>
          <a:xfrm>
            <a:off x="3375287" y="3069279"/>
            <a:ext cx="170179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preliminar</a:t>
            </a: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51092D69-7080-3639-6670-6192573383C8}"/>
              </a:ext>
            </a:extLst>
          </p:cNvPr>
          <p:cNvSpPr txBox="1"/>
          <p:nvPr/>
        </p:nvSpPr>
        <p:spPr>
          <a:xfrm>
            <a:off x="3375286" y="3436359"/>
            <a:ext cx="1701799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200" b="1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de posição e dispersão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outliers</a:t>
            </a:r>
            <a:endParaRPr b="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para variáveis qualitativas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Relação entre variáveis financeiras, categóricas e temporais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Tendência, sazonalidade e ruído</a:t>
            </a:r>
            <a:endParaRPr b="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D48A75A4-4578-2C1B-050B-0C84B4910E4F}"/>
              </a:ext>
            </a:extLst>
          </p:cNvPr>
          <p:cNvSpPr txBox="1"/>
          <p:nvPr/>
        </p:nvSpPr>
        <p:spPr>
          <a:xfrm>
            <a:off x="5178940" y="3420729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Linear / Random Forest (multivariada)</a:t>
            </a: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82B1CB52-C55B-4624-69CE-0DCEFC3EEB0C}"/>
              </a:ext>
            </a:extLst>
          </p:cNvPr>
          <p:cNvSpPr txBox="1"/>
          <p:nvPr/>
        </p:nvSpPr>
        <p:spPr>
          <a:xfrm>
            <a:off x="9040948" y="3072969"/>
            <a:ext cx="193865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 da técnica</a:t>
            </a: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E763C3E6-4064-3A3C-1335-78FA9AFB94C3}"/>
              </a:ext>
            </a:extLst>
          </p:cNvPr>
          <p:cNvSpPr txBox="1"/>
          <p:nvPr/>
        </p:nvSpPr>
        <p:spPr>
          <a:xfrm>
            <a:off x="9026023" y="3417192"/>
            <a:ext cx="1732279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Aplicações práticas e recomendações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3CD57ED-4D47-52E3-3712-EED2AEA05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924484"/>
          </a:xfrm>
          <a:prstGeom prst="rect">
            <a:avLst/>
          </a:prstGeom>
        </p:spPr>
        <p:txBody>
          <a:bodyPr vert="horz" wrap="square" lIns="0" tIns="549783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</a:t>
            </a:r>
            <a:r>
              <a:rPr spc="2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22B0BCC-1766-F17A-8A7D-4C5B0D2CD4FC}"/>
              </a:ext>
            </a:extLst>
          </p:cNvPr>
          <p:cNvSpPr txBox="1"/>
          <p:nvPr/>
        </p:nvSpPr>
        <p:spPr>
          <a:xfrm>
            <a:off x="5215189" y="3038593"/>
            <a:ext cx="185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tx1"/>
                </a:solidFill>
                <a:latin typeface="Segoe UI"/>
                <a:cs typeface="Segoe UI"/>
              </a:rPr>
              <a:t>Avaliação </a:t>
            </a:r>
            <a:r>
              <a:rPr lang="pt-BR" sz="1400" b="1" spc="-10" dirty="0">
                <a:solidFill>
                  <a:schemeClr val="tx1"/>
                </a:solidFill>
                <a:latin typeface="Segoe UI"/>
                <a:cs typeface="Segoe UI"/>
              </a:rPr>
              <a:t>técnicas</a:t>
            </a:r>
            <a:endParaRPr lang="pt-BR" sz="1400" dirty="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9B90B85-6DAD-F5EE-01C4-AB042235800F}"/>
              </a:ext>
            </a:extLst>
          </p:cNvPr>
          <p:cNvSpPr txBox="1"/>
          <p:nvPr/>
        </p:nvSpPr>
        <p:spPr>
          <a:xfrm>
            <a:off x="911740" y="3038593"/>
            <a:ext cx="2361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lang="pt-BR" sz="1400" b="1" spc="13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lang="pt-BR" sz="1400" b="1" spc="165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D0920965-E5A8-2A6C-2BD9-327435CDFCE9}"/>
              </a:ext>
            </a:extLst>
          </p:cNvPr>
          <p:cNvGrpSpPr/>
          <p:nvPr/>
        </p:nvGrpSpPr>
        <p:grpSpPr>
          <a:xfrm>
            <a:off x="6823335" y="1967909"/>
            <a:ext cx="2230120" cy="899794"/>
            <a:chOff x="4788153" y="1945894"/>
            <a:chExt cx="2230120" cy="899794"/>
          </a:xfrm>
          <a:solidFill>
            <a:schemeClr val="bg1">
              <a:lumMod val="85000"/>
            </a:schemeClr>
          </a:solidFill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712D6FE2-A27F-EC39-B4E5-872A63790408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23BD2C50-CADA-D9D5-54D2-1CF57ABBAC23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24">
            <a:extLst>
              <a:ext uri="{FF2B5EF4-FFF2-40B4-BE49-F238E27FC236}">
                <a16:creationId xmlns:a16="http://schemas.microsoft.com/office/drawing/2014/main" id="{792B8114-93A9-CE27-C796-DE9E6A92439F}"/>
              </a:ext>
            </a:extLst>
          </p:cNvPr>
          <p:cNvSpPr txBox="1"/>
          <p:nvPr/>
        </p:nvSpPr>
        <p:spPr>
          <a:xfrm>
            <a:off x="7390391" y="2187061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bg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66A3DAC-7A9F-93A7-79AF-D39A53614500}"/>
              </a:ext>
            </a:extLst>
          </p:cNvPr>
          <p:cNvSpPr txBox="1"/>
          <p:nvPr/>
        </p:nvSpPr>
        <p:spPr>
          <a:xfrm>
            <a:off x="7181603" y="2988411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Avaliação das técnicas ML</a:t>
            </a:r>
          </a:p>
        </p:txBody>
      </p:sp>
      <p:sp>
        <p:nvSpPr>
          <p:cNvPr id="19" name="object 30">
            <a:extLst>
              <a:ext uri="{FF2B5EF4-FFF2-40B4-BE49-F238E27FC236}">
                <a16:creationId xmlns:a16="http://schemas.microsoft.com/office/drawing/2014/main" id="{0534FA8C-279E-F0CC-32D8-76CA88A0CB6A}"/>
              </a:ext>
            </a:extLst>
          </p:cNvPr>
          <p:cNvSpPr txBox="1"/>
          <p:nvPr/>
        </p:nvSpPr>
        <p:spPr>
          <a:xfrm>
            <a:off x="7181603" y="3535275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Forest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8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1929" y="1627663"/>
            <a:ext cx="11820258" cy="5230337"/>
            <a:chOff x="351929" y="1294175"/>
            <a:chExt cx="11820258" cy="5545533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5567" y="6361175"/>
              <a:ext cx="2353056" cy="353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3287" y="4722874"/>
              <a:ext cx="2628900" cy="21168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929" y="1294175"/>
              <a:ext cx="4878325" cy="408999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8968" y="85603"/>
            <a:ext cx="8765032" cy="81881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</a:t>
            </a:r>
            <a:r>
              <a:rPr spc="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(Auto</a:t>
            </a:r>
            <a:r>
              <a:rPr lang="en-US" spc="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Regressive</a:t>
            </a:r>
            <a:r>
              <a:rPr lang="en-US" spc="8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Integrated</a:t>
            </a:r>
            <a:r>
              <a:rPr lang="en-US" spc="1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Moving</a:t>
            </a:r>
            <a:r>
              <a:rPr lang="en-US" spc="9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Average)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5.i. Séries Temporais</a:t>
            </a:r>
            <a:b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MODELAGEM</a:t>
            </a:r>
            <a:r>
              <a:rPr sz="1200" spc="-7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sz="1200" spc="-2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ESTATÍSTICA</a:t>
            </a:r>
            <a:r>
              <a:rPr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TRADICIONAL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224" y="1812019"/>
            <a:ext cx="4722376" cy="378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</a:t>
            </a:r>
            <a: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b="1" dirty="0"/>
              <a:t>Treino</a:t>
            </a:r>
            <a:r>
              <a:rPr lang="pt-BR" sz="1200" dirty="0"/>
              <a:t>: 2022-01-07 00:00:00 até 2022-10-06 00:00:00 (236 registros) </a:t>
            </a:r>
          </a:p>
          <a:p>
            <a:r>
              <a:rPr lang="pt-BR" sz="1200" b="1" dirty="0"/>
              <a:t>Teste</a:t>
            </a:r>
            <a:r>
              <a:rPr lang="pt-BR" sz="1200" dirty="0"/>
              <a:t>: 2022-10-07 00:00:00 até 2023-06-19 00:00:00 (60 registros) </a:t>
            </a:r>
            <a:br>
              <a:rPr lang="pt-BR" sz="1200" dirty="0"/>
            </a:br>
            <a:br>
              <a:rPr lang="pt-BR" sz="1200" dirty="0"/>
            </a:br>
            <a:r>
              <a:rPr lang="pt-BR" sz="1200" b="1" dirty="0"/>
              <a:t>ARIMA – Avaliação </a:t>
            </a:r>
          </a:p>
          <a:p>
            <a:r>
              <a:rPr lang="pt-BR" sz="1200" b="1" dirty="0"/>
              <a:t>MSE</a:t>
            </a:r>
            <a:r>
              <a:rPr lang="pt-BR" sz="1200" dirty="0"/>
              <a:t> : 18,882,268.07 </a:t>
            </a:r>
          </a:p>
          <a:p>
            <a:r>
              <a:rPr lang="pt-BR" sz="1200" b="1" dirty="0"/>
              <a:t>RMSE</a:t>
            </a:r>
            <a:r>
              <a:rPr lang="pt-BR" sz="1200" dirty="0"/>
              <a:t>: 4,345.37 </a:t>
            </a:r>
          </a:p>
          <a:p>
            <a:r>
              <a:rPr lang="pt-BR" sz="1200" b="1" dirty="0"/>
              <a:t>MAE</a:t>
            </a:r>
            <a:r>
              <a:rPr lang="pt-BR" sz="1200" dirty="0"/>
              <a:t> : 2,150.63 </a:t>
            </a:r>
          </a:p>
          <a:p>
            <a:r>
              <a:rPr lang="pt-BR" sz="1200" b="1" dirty="0"/>
              <a:t>MAPE</a:t>
            </a:r>
            <a:r>
              <a:rPr lang="pt-BR" sz="1200" dirty="0"/>
              <a:t>: 174.09%</a:t>
            </a:r>
          </a:p>
          <a:p>
            <a:endParaRPr lang="pt-BR" sz="1200" dirty="0"/>
          </a:p>
          <a:p>
            <a:r>
              <a:rPr lang="pt-BR" sz="1200" dirty="0"/>
              <a:t>O </a:t>
            </a:r>
            <a:r>
              <a:rPr lang="pt-BR" sz="1200" b="1" dirty="0"/>
              <a:t>ARIMA</a:t>
            </a:r>
            <a:r>
              <a:rPr lang="pt-BR" sz="1200" dirty="0"/>
              <a:t> conseguiu capturar o nível médio da série, mas não acompanhou os picos de variação.</a:t>
            </a:r>
          </a:p>
          <a:p>
            <a:endParaRPr lang="pt-BR" sz="1200" dirty="0"/>
          </a:p>
          <a:p>
            <a:r>
              <a:rPr lang="pt-BR" sz="1200" dirty="0"/>
              <a:t>As previsões ficaram quase constantes, mostrando limitação do modelo diante da volatilidade da tarifa.</a:t>
            </a:r>
            <a:br>
              <a:rPr lang="pt-BR" sz="1200" dirty="0"/>
            </a:br>
            <a:endParaRPr lang="pt-BR" sz="1200" dirty="0"/>
          </a:p>
          <a:p>
            <a:r>
              <a:rPr lang="pt-BR" sz="1200" dirty="0"/>
              <a:t>Esse resultado evidencia a necessidade de modelos mais robustos, capazes de incorporar variáveis de negócio (IA).</a:t>
            </a:r>
          </a:p>
          <a:p>
            <a:pPr marL="12700" marR="5080" algn="just">
              <a:lnSpc>
                <a:spcPct val="110000"/>
              </a:lnSpc>
              <a:spcBef>
                <a:spcPts val="100"/>
              </a:spcBef>
            </a:pP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7858A6-F475-1D1C-FF6F-516A01276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14" y="1568035"/>
            <a:ext cx="6453188" cy="38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486907" cy="1055288"/>
          </a:xfrm>
          <a:prstGeom prst="rect">
            <a:avLst/>
          </a:prstGeom>
        </p:spPr>
        <p:txBody>
          <a:bodyPr vert="horz" wrap="square" lIns="0" tIns="679322" rIns="0" bIns="0" rtlCol="0">
            <a:spAutoFit/>
          </a:bodyPr>
          <a:lstStyle/>
          <a:p>
            <a:pPr marL="77152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de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4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8" name="object 8"/>
          <p:cNvSpPr/>
          <p:nvPr/>
        </p:nvSpPr>
        <p:spPr>
          <a:xfrm>
            <a:off x="900937" y="1764473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40839" y="2097467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Planejamento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20568" y="1767267"/>
            <a:ext cx="2228850" cy="899794"/>
            <a:chOff x="2883154" y="1945894"/>
            <a:chExt cx="2228850" cy="899794"/>
          </a:xfrm>
        </p:grpSpPr>
        <p:sp>
          <p:nvSpPr>
            <p:cNvPr id="11" name="object 11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698240" y="1991040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Exploratória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25567" y="1767267"/>
            <a:ext cx="2230120" cy="899794"/>
            <a:chOff x="4788153" y="1945894"/>
            <a:chExt cx="2230120" cy="899794"/>
          </a:xfrm>
        </p:grpSpPr>
        <p:sp>
          <p:nvSpPr>
            <p:cNvPr id="15" name="object 15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15050" y="1991040"/>
            <a:ext cx="82550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Estatística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722928" y="1773617"/>
            <a:ext cx="2228215" cy="899160"/>
            <a:chOff x="8601456" y="1946148"/>
            <a:chExt cx="2228215" cy="899160"/>
          </a:xfrm>
          <a:solidFill>
            <a:schemeClr val="bg1">
              <a:lumMod val="85000"/>
            </a:schemeClr>
          </a:solidFill>
        </p:grpSpPr>
        <p:sp>
          <p:nvSpPr>
            <p:cNvPr id="23" name="object 23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429302" y="2103563"/>
            <a:ext cx="774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Conclusões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45984" y="2874910"/>
            <a:ext cx="2116809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sz="1400" b="1" spc="1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400" b="1" spc="16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64483" y="2874910"/>
            <a:ext cx="17523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27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64484" y="3241990"/>
            <a:ext cx="155067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relação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financeiras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200" spc="-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categóricas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temporais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marR="18923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sazonalidade,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-1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ruído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object 30">
            <a:extLst>
              <a:ext uri="{FF2B5EF4-FFF2-40B4-BE49-F238E27FC236}">
                <a16:creationId xmlns:a16="http://schemas.microsoft.com/office/drawing/2014/main" id="{22D769AA-57C6-E36B-3B7A-DE4C376B2085}"/>
              </a:ext>
            </a:extLst>
          </p:cNvPr>
          <p:cNvSpPr txBox="1"/>
          <p:nvPr/>
        </p:nvSpPr>
        <p:spPr>
          <a:xfrm>
            <a:off x="8845067" y="3254056"/>
            <a:ext cx="1732279" cy="961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Conclusão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80AE6A8-C182-3593-E0A3-6BD7E11C18ED}"/>
              </a:ext>
            </a:extLst>
          </p:cNvPr>
          <p:cNvSpPr txBox="1"/>
          <p:nvPr/>
        </p:nvSpPr>
        <p:spPr>
          <a:xfrm>
            <a:off x="8845067" y="2833920"/>
            <a:ext cx="2544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 da técnica</a:t>
            </a:r>
          </a:p>
        </p:txBody>
      </p:sp>
      <p:sp>
        <p:nvSpPr>
          <p:cNvPr id="21" name="object 28">
            <a:extLst>
              <a:ext uri="{FF2B5EF4-FFF2-40B4-BE49-F238E27FC236}">
                <a16:creationId xmlns:a16="http://schemas.microsoft.com/office/drawing/2014/main" id="{E719D4AB-8342-017B-ABDD-B9FB6C3DE45A}"/>
              </a:ext>
            </a:extLst>
          </p:cNvPr>
          <p:cNvSpPr txBox="1"/>
          <p:nvPr/>
        </p:nvSpPr>
        <p:spPr>
          <a:xfrm>
            <a:off x="5004844" y="3203990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Linear / Random Forest (multivariada)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B1B5DB6-9C50-7B16-F81D-65108FF72B6A}"/>
              </a:ext>
            </a:extLst>
          </p:cNvPr>
          <p:cNvSpPr txBox="1"/>
          <p:nvPr/>
        </p:nvSpPr>
        <p:spPr>
          <a:xfrm>
            <a:off x="5041093" y="2821854"/>
            <a:ext cx="185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técnicas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object 13">
            <a:extLst>
              <a:ext uri="{FF2B5EF4-FFF2-40B4-BE49-F238E27FC236}">
                <a16:creationId xmlns:a16="http://schemas.microsoft.com/office/drawing/2014/main" id="{BD2239E6-B848-AFBB-BA61-6D5DEAE9B484}"/>
              </a:ext>
            </a:extLst>
          </p:cNvPr>
          <p:cNvGrpSpPr/>
          <p:nvPr/>
        </p:nvGrpSpPr>
        <p:grpSpPr>
          <a:xfrm>
            <a:off x="6831930" y="1771847"/>
            <a:ext cx="2230120" cy="899794"/>
            <a:chOff x="4788153" y="1945894"/>
            <a:chExt cx="2230120" cy="8997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DAA8E22A-4E9F-AA2A-80DB-4C2C894FA94B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6D89C1F8-1464-12E5-8E04-4B69BFA1A592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4">
            <a:extLst>
              <a:ext uri="{FF2B5EF4-FFF2-40B4-BE49-F238E27FC236}">
                <a16:creationId xmlns:a16="http://schemas.microsoft.com/office/drawing/2014/main" id="{3342AE3E-D828-D1C0-5DF4-6D4A28975BBE}"/>
              </a:ext>
            </a:extLst>
          </p:cNvPr>
          <p:cNvSpPr txBox="1"/>
          <p:nvPr/>
        </p:nvSpPr>
        <p:spPr>
          <a:xfrm>
            <a:off x="7398986" y="1990999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tx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C4E0E1D-6B50-781F-75F2-42D69632FB74}"/>
              </a:ext>
            </a:extLst>
          </p:cNvPr>
          <p:cNvSpPr txBox="1"/>
          <p:nvPr/>
        </p:nvSpPr>
        <p:spPr>
          <a:xfrm>
            <a:off x="7190198" y="2792349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Avaliação das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técnicas ML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C6CE8D75-22D4-BDF2-9491-F42A61D618F4}"/>
              </a:ext>
            </a:extLst>
          </p:cNvPr>
          <p:cNvSpPr txBox="1"/>
          <p:nvPr/>
        </p:nvSpPr>
        <p:spPr>
          <a:xfrm>
            <a:off x="7190198" y="3339213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Random Forest</a:t>
            </a:r>
            <a:endParaRPr sz="1200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8903B-DB1D-3870-67B5-444A3ED04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C59E5F-6774-2243-B51C-2F83E9212E0C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6A7D431-3AEE-8107-1A88-8BDFBF07B811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58A8F72-9FBD-16DB-6C2B-0F97C610F533}"/>
              </a:ext>
            </a:extLst>
          </p:cNvPr>
          <p:cNvGrpSpPr/>
          <p:nvPr/>
        </p:nvGrpSpPr>
        <p:grpSpPr>
          <a:xfrm>
            <a:off x="351929" y="1627664"/>
            <a:ext cx="11820258" cy="5230336"/>
            <a:chOff x="351929" y="1294176"/>
            <a:chExt cx="11820258" cy="5545532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38B457D3-B04C-C790-481E-F94AB36F948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5567" y="6361175"/>
              <a:ext cx="2353056" cy="35356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99A7E342-F194-52B1-6041-2517E3B44E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3287" y="4722874"/>
              <a:ext cx="2628900" cy="2116834"/>
            </a:xfrm>
            <a:prstGeom prst="rect">
              <a:avLst/>
            </a:prstGeom>
          </p:spPr>
        </p:pic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F86A022A-0A71-9AD8-1FAF-6FB32967F18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929" y="1294176"/>
              <a:ext cx="4878325" cy="3147626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F31AD7BD-2A42-92CE-D235-BFA5B5AE84F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43545644-825D-B22C-39CB-B61BABB0F5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968" y="85603"/>
            <a:ext cx="8765032" cy="6033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pc="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(Random Forest – IA)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Artificial – Random Forest (Metodologia)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0F55A3C5-D2EA-8608-EDAD-D88D918D64EF}"/>
              </a:ext>
            </a:extLst>
          </p:cNvPr>
          <p:cNvSpPr txBox="1"/>
          <p:nvPr/>
        </p:nvSpPr>
        <p:spPr>
          <a:xfrm>
            <a:off x="459224" y="1812019"/>
            <a:ext cx="4722376" cy="25981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 de aprendizado supervisionado, multivariado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pt-BR" sz="1200" spc="4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Treino: 838.860 registros | Teste: 209.715 registros (split temporal 80/20).</a:t>
            </a:r>
          </a:p>
          <a:p>
            <a:endParaRPr lang="pt-BR" sz="1200" spc="4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Engenharia de features:</a:t>
            </a:r>
            <a:b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Conversão de datas → criação de mês e 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dia_semana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Agrupamento de categorias raras em “OUTROS”.</a:t>
            </a:r>
          </a:p>
          <a:p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-hot 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encoding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variáveis categóricas.</a:t>
            </a:r>
          </a:p>
          <a:p>
            <a:endParaRPr lang="pt-BR" sz="1200" spc="45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Parâmetros principais:</a:t>
            </a:r>
          </a:p>
          <a:p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n_estimators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300, 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max_depth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20, </a:t>
            </a:r>
            <a:r>
              <a:rPr lang="pt-BR" sz="1200" spc="45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random_state</a:t>
            </a:r>
            <a:r>
              <a:rPr lang="pt-BR" sz="1200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42.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16B484-6A9C-9A5A-07EE-52380B316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3316952"/>
            <a:ext cx="2628900" cy="143752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B3CA162-C690-9FF6-D2D2-050290502340}"/>
              </a:ext>
            </a:extLst>
          </p:cNvPr>
          <p:cNvSpPr txBox="1"/>
          <p:nvPr/>
        </p:nvSpPr>
        <p:spPr>
          <a:xfrm>
            <a:off x="5636776" y="1747292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erro médio absoluto (MAE) foi </a:t>
            </a: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R$ 241,59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muito menor do que no ARIMA, mostrando maior aderência às variações reais.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MAPE de </a:t>
            </a: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19,5%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mostra que o modelo consegue prever com boa proximidade os valores médios das tarifas, mesmo diante da alta variabilidade.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RF capturou melhor a variabilidade da série e reduziu os erros em relação ao modelo estatístico.</a:t>
            </a:r>
          </a:p>
        </p:txBody>
      </p:sp>
    </p:spTree>
    <p:extLst>
      <p:ext uri="{BB962C8B-B14F-4D97-AF65-F5344CB8AC3E}">
        <p14:creationId xmlns:p14="http://schemas.microsoft.com/office/powerpoint/2010/main" val="3231657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A819F-6301-7ADB-FE82-C1D7A1ED1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0">
            <a:extLst>
              <a:ext uri="{FF2B5EF4-FFF2-40B4-BE49-F238E27FC236}">
                <a16:creationId xmlns:a16="http://schemas.microsoft.com/office/drawing/2014/main" id="{DBAAC4EE-4A3E-0F8C-F7D3-0EF1061592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2225" y="905494"/>
            <a:ext cx="9152209" cy="60337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E255C7E6-C169-C6DF-2EF8-F773B7272C5B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24B0EC5-F0F5-CB14-7CB1-7A89B29F6111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BE8CF44D-629B-E8E0-B2A8-01B245A54A1D}"/>
              </a:ext>
            </a:extLst>
          </p:cNvPr>
          <p:cNvGrpSpPr/>
          <p:nvPr/>
        </p:nvGrpSpPr>
        <p:grpSpPr>
          <a:xfrm>
            <a:off x="4925567" y="4861483"/>
            <a:ext cx="7246620" cy="1996518"/>
            <a:chOff x="4925567" y="4722874"/>
            <a:chExt cx="7246620" cy="2116834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07AE2368-984A-75E0-82F0-77F8B293843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5567" y="6361175"/>
              <a:ext cx="2353056" cy="35356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2033561-F56C-270A-958C-6CC64E6695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3287" y="4722874"/>
              <a:ext cx="2628900" cy="2116834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76E43F11-4B18-60E8-CB8E-96495C90F3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13A7582F-C115-F905-9A0E-6FE9FED064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968" y="85603"/>
            <a:ext cx="8765032" cy="6033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pc="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(Random Forest – IA)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Artificial – Random Forest (Metodologia)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B4B27DC-C3B5-F1DB-7612-F672F71D3D06}"/>
              </a:ext>
            </a:extLst>
          </p:cNvPr>
          <p:cNvSpPr txBox="1"/>
          <p:nvPr/>
        </p:nvSpPr>
        <p:spPr>
          <a:xfrm>
            <a:off x="2514600" y="971536"/>
            <a:ext cx="822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Random Forest acompanha melhor os movimentos da série em relação ao ARIMA.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Ainda existem picos não totalmente capturados (outliers), mas o modelo reduziu bastante os desvios.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EC1F94D-53B6-B052-4D6D-A4DD90038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004" y="1725385"/>
            <a:ext cx="8504330" cy="439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21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8531-2B59-063E-B149-1A8FA7507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ject 10">
            <a:extLst>
              <a:ext uri="{FF2B5EF4-FFF2-40B4-BE49-F238E27FC236}">
                <a16:creationId xmlns:a16="http://schemas.microsoft.com/office/drawing/2014/main" id="{132E6322-65BA-A489-D98C-82640620FA4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2225" y="764635"/>
            <a:ext cx="9152209" cy="853231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6EAB364A-BA1A-C22A-0C8C-E5A13CB0A242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25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74F7FBE-6A91-4BD1-62A5-01FBF34916F8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D9BBC02E-F297-31A7-4E54-62EC00497BCB}"/>
              </a:ext>
            </a:extLst>
          </p:cNvPr>
          <p:cNvGrpSpPr/>
          <p:nvPr/>
        </p:nvGrpSpPr>
        <p:grpSpPr>
          <a:xfrm>
            <a:off x="4925567" y="4861483"/>
            <a:ext cx="7246620" cy="1996518"/>
            <a:chOff x="4925567" y="4722874"/>
            <a:chExt cx="7246620" cy="2116834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6C91FBDA-FAF9-8829-DD95-A39B514CD79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5567" y="6361175"/>
              <a:ext cx="2353056" cy="353567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01222DA4-8FED-464C-57AA-C1DCEA26C3C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3287" y="4722874"/>
              <a:ext cx="2628900" cy="2116834"/>
            </a:xfrm>
            <a:prstGeom prst="rect">
              <a:avLst/>
            </a:prstGeom>
          </p:spPr>
        </p:pic>
      </p:grpSp>
      <p:pic>
        <p:nvPicPr>
          <p:cNvPr id="8" name="object 8">
            <a:extLst>
              <a:ext uri="{FF2B5EF4-FFF2-40B4-BE49-F238E27FC236}">
                <a16:creationId xmlns:a16="http://schemas.microsoft.com/office/drawing/2014/main" id="{00E8B053-AE47-CAB0-BC6F-8CAAC615275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>
            <a:extLst>
              <a:ext uri="{FF2B5EF4-FFF2-40B4-BE49-F238E27FC236}">
                <a16:creationId xmlns:a16="http://schemas.microsoft.com/office/drawing/2014/main" id="{E2B68337-2E8D-B76D-DB07-64201A87A0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968" y="85603"/>
            <a:ext cx="8765032" cy="6033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spc="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(Random Forest – IA)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Artificial – Random Forest (Metodologia)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A60E4E-E6E6-3D8D-1DB3-BD800B92A798}"/>
              </a:ext>
            </a:extLst>
          </p:cNvPr>
          <p:cNvSpPr txBox="1"/>
          <p:nvPr/>
        </p:nvSpPr>
        <p:spPr>
          <a:xfrm>
            <a:off x="2209800" y="868084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vlr_saldo_cli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cli_taxas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vlr_fee_cli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foram as variáveis com maior importância preditiva.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Confirma que taxas e saldo têm peso decisivo na precificação.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categóricas como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cia_forn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produto também aparecem como relevantes, embora com menor impacto.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831F4A-3675-BB12-6B7E-1A4AA4032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025" y="1769191"/>
            <a:ext cx="6484918" cy="463747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D574DA0-15C2-F4AF-1B0F-1501E6082297}"/>
              </a:ext>
            </a:extLst>
          </p:cNvPr>
          <p:cNvSpPr txBox="1"/>
          <p:nvPr/>
        </p:nvSpPr>
        <p:spPr>
          <a:xfrm>
            <a:off x="8239432" y="3026100"/>
            <a:ext cx="349580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Random Forest (IA) superou o ARIMA (estatística tradicional) em todas as métricas.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é mais adequado para problemas de previsão de tarifas porque incorpora múltiplos fatores (financeiros, categóricos e temporais).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análise de importância das variáveis traz insights de negócio: taxas e saldo são os maiores influenciadores do preço.</a:t>
            </a:r>
          </a:p>
        </p:txBody>
      </p:sp>
    </p:spTree>
    <p:extLst>
      <p:ext uri="{BB962C8B-B14F-4D97-AF65-F5344CB8AC3E}">
        <p14:creationId xmlns:p14="http://schemas.microsoft.com/office/powerpoint/2010/main" val="206685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0">
            <a:extLst>
              <a:ext uri="{FF2B5EF4-FFF2-40B4-BE49-F238E27FC236}">
                <a16:creationId xmlns:a16="http://schemas.microsoft.com/office/drawing/2014/main" id="{BF4194ED-CE21-C530-0D5C-46E602A1B4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04763" y="1087573"/>
            <a:ext cx="7582471" cy="110475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26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8306307" cy="1038752"/>
          </a:xfrm>
          <a:prstGeom prst="rect">
            <a:avLst/>
          </a:prstGeom>
        </p:spPr>
        <p:txBody>
          <a:bodyPr vert="horz" wrap="square" lIns="0" tIns="482606" rIns="0" bIns="0" rtlCol="0">
            <a:spAutoFit/>
          </a:bodyPr>
          <a:lstStyle/>
          <a:p>
            <a:pPr marL="180340">
              <a:spcBef>
                <a:spcPts val="390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 </a:t>
            </a:r>
            <a:r>
              <a:rPr lang="pt-BR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de desempenho (MSE, RMSE, MAE, MAPE)</a:t>
            </a:r>
            <a:endParaRPr lang="pt-BR" spc="-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0340">
              <a:lnSpc>
                <a:spcPct val="100000"/>
              </a:lnSpc>
              <a:spcBef>
                <a:spcPts val="140"/>
              </a:spcBef>
            </a:pPr>
            <a:r>
              <a:rPr lang="pt-BR" sz="1100" spc="-10" dirty="0">
                <a:solidFill>
                  <a:srgbClr val="6ADBD9"/>
                </a:solidFill>
              </a:rPr>
              <a:t>MODELAGEM</a:t>
            </a:r>
            <a:r>
              <a:rPr lang="pt-BR" sz="1100" spc="-75" dirty="0">
                <a:solidFill>
                  <a:srgbClr val="6ADBD9"/>
                </a:solidFill>
              </a:rPr>
              <a:t> </a:t>
            </a:r>
            <a:r>
              <a:rPr lang="pt-BR" sz="1100" dirty="0">
                <a:solidFill>
                  <a:srgbClr val="6ADBD9"/>
                </a:solidFill>
              </a:rPr>
              <a:t>COM</a:t>
            </a:r>
            <a:r>
              <a:rPr lang="pt-BR" sz="1100" spc="-20" dirty="0">
                <a:solidFill>
                  <a:srgbClr val="6ADBD9"/>
                </a:solidFill>
              </a:rPr>
              <a:t> </a:t>
            </a:r>
            <a:r>
              <a:rPr lang="pt-BR" sz="1100" dirty="0">
                <a:solidFill>
                  <a:srgbClr val="6ADBD9"/>
                </a:solidFill>
              </a:rPr>
              <a:t>ESTATÍSTICA</a:t>
            </a:r>
            <a:r>
              <a:rPr lang="pt-BR" sz="1100" spc="-5" dirty="0">
                <a:solidFill>
                  <a:srgbClr val="6ADBD9"/>
                </a:solidFill>
              </a:rPr>
              <a:t> </a:t>
            </a:r>
            <a:r>
              <a:rPr lang="pt-BR" sz="1100" spc="-10" dirty="0">
                <a:solidFill>
                  <a:srgbClr val="6ADBD9"/>
                </a:solidFill>
              </a:rPr>
              <a:t>TRADICIONAL</a:t>
            </a:r>
            <a:endParaRPr lang="pt-BR" sz="1100" dirty="0"/>
          </a:p>
        </p:txBody>
      </p:sp>
      <p:sp>
        <p:nvSpPr>
          <p:cNvPr id="10" name="object 10"/>
          <p:cNvSpPr txBox="1"/>
          <p:nvPr/>
        </p:nvSpPr>
        <p:spPr>
          <a:xfrm>
            <a:off x="3361181" y="2458950"/>
            <a:ext cx="5469636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Random Forest reduziu o erro médio absoluto de R$ 2.150,63 → R$ 241,59 (quase 90% de redução).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caiu de 4.345 para 1.901, mostrando menor dispersão dos erros.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válido no RF, com 19,5%, indicando boa proximidade percentual.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capturou apenas tendência média, não conseguiu acompanhar picos e variações.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 (IA):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multivariado, incorporou variáveis financeiras, categóricas e temporais, entregando previsões muito mais precisas.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B9264E-DCC3-B251-7ABB-B49CE6642D41}"/>
              </a:ext>
            </a:extLst>
          </p:cNvPr>
          <p:cNvSpPr txBox="1"/>
          <p:nvPr/>
        </p:nvSpPr>
        <p:spPr>
          <a:xfrm>
            <a:off x="3361181" y="5153305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Inteligência Artificial (Random Forest) superou amplamente o modelo estatístico tradicional (ARIMA), confirmando sua aplicação prática para previsão de tarifas aéreas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ED8847-F64B-F2EF-535B-89480CE6C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2383" y="1231879"/>
            <a:ext cx="6047233" cy="8949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19073-0B92-017C-0E2C-3C22BCAD8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62E30F9-1A34-EC4D-D4D5-BA9D09703C7A}"/>
              </a:ext>
            </a:extLst>
          </p:cNvPr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27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11F93E5-31C5-6455-0F6D-05089DF26715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4C4A4069-CFF5-E8B3-1927-26A113892B2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5431E235-3A5E-B806-41EF-974679B6713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508831D2-B741-BD08-6176-065C7D91CE1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1451CE26-DAB5-BBCB-6892-F882D53821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486907" cy="1055288"/>
          </a:xfrm>
          <a:prstGeom prst="rect">
            <a:avLst/>
          </a:prstGeom>
        </p:spPr>
        <p:txBody>
          <a:bodyPr vert="horz" wrap="square" lIns="0" tIns="679322" rIns="0" bIns="0" rtlCol="0">
            <a:spAutoFit/>
          </a:bodyPr>
          <a:lstStyle/>
          <a:p>
            <a:pPr marL="77152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 de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4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A181CBF-BC66-2C4D-110C-EEABEC3AA802}"/>
              </a:ext>
            </a:extLst>
          </p:cNvPr>
          <p:cNvSpPr/>
          <p:nvPr/>
        </p:nvSpPr>
        <p:spPr>
          <a:xfrm>
            <a:off x="900937" y="1764473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51E03FE-E23C-96B9-50C3-2AB77BCDF18C}"/>
              </a:ext>
            </a:extLst>
          </p:cNvPr>
          <p:cNvSpPr txBox="1"/>
          <p:nvPr/>
        </p:nvSpPr>
        <p:spPr>
          <a:xfrm>
            <a:off x="1640839" y="2097467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Planejamento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10" name="object 10">
            <a:extLst>
              <a:ext uri="{FF2B5EF4-FFF2-40B4-BE49-F238E27FC236}">
                <a16:creationId xmlns:a16="http://schemas.microsoft.com/office/drawing/2014/main" id="{39CDC75B-C48F-8DCA-2E4D-F9A9FE1B63E7}"/>
              </a:ext>
            </a:extLst>
          </p:cNvPr>
          <p:cNvGrpSpPr/>
          <p:nvPr/>
        </p:nvGrpSpPr>
        <p:grpSpPr>
          <a:xfrm>
            <a:off x="3020568" y="1767267"/>
            <a:ext cx="2228850" cy="899794"/>
            <a:chOff x="2883154" y="1945894"/>
            <a:chExt cx="2228850" cy="899794"/>
          </a:xfrm>
        </p:grpSpPr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9F081A2B-2D45-7724-18B0-6FEBE9B5D8AC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C0D6D9C-C113-7B1B-AFA1-470AA5A5A290}"/>
                </a:ext>
              </a:extLst>
            </p:cNvPr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49D46344-66D1-0D69-6A88-4D363B78F607}"/>
              </a:ext>
            </a:extLst>
          </p:cNvPr>
          <p:cNvSpPr txBox="1"/>
          <p:nvPr/>
        </p:nvSpPr>
        <p:spPr>
          <a:xfrm>
            <a:off x="3698240" y="1991040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Exploratória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2E8C0134-7A46-B538-C262-02E79A9B2209}"/>
              </a:ext>
            </a:extLst>
          </p:cNvPr>
          <p:cNvGrpSpPr/>
          <p:nvPr/>
        </p:nvGrpSpPr>
        <p:grpSpPr>
          <a:xfrm>
            <a:off x="4925567" y="1767267"/>
            <a:ext cx="2230120" cy="899794"/>
            <a:chOff x="4788153" y="1945894"/>
            <a:chExt cx="2230120" cy="899794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898319AC-8EBF-9E0D-2B5A-733A3FBE0AFB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9F9ED32-230E-3C61-0001-01AD79BD487F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>
            <a:extLst>
              <a:ext uri="{FF2B5EF4-FFF2-40B4-BE49-F238E27FC236}">
                <a16:creationId xmlns:a16="http://schemas.microsoft.com/office/drawing/2014/main" id="{CCE23F0E-C09D-5710-8276-F0A7E0D82018}"/>
              </a:ext>
            </a:extLst>
          </p:cNvPr>
          <p:cNvSpPr txBox="1"/>
          <p:nvPr/>
        </p:nvSpPr>
        <p:spPr>
          <a:xfrm>
            <a:off x="5615050" y="1991040"/>
            <a:ext cx="82550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Estatística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B85C2490-E846-E383-0141-C998511577A2}"/>
              </a:ext>
            </a:extLst>
          </p:cNvPr>
          <p:cNvSpPr txBox="1"/>
          <p:nvPr/>
        </p:nvSpPr>
        <p:spPr>
          <a:xfrm>
            <a:off x="9429302" y="2103563"/>
            <a:ext cx="774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Conclusões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025DB259-C0B3-94D6-D92D-C1A273C9AC9B}"/>
              </a:ext>
            </a:extLst>
          </p:cNvPr>
          <p:cNvSpPr txBox="1"/>
          <p:nvPr/>
        </p:nvSpPr>
        <p:spPr>
          <a:xfrm>
            <a:off x="1045984" y="2874910"/>
            <a:ext cx="2116809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Definição</a:t>
            </a:r>
            <a:r>
              <a:rPr sz="1400" b="1" spc="1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400" b="1" spc="16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3D32124-166A-7BF8-8677-76E8A941B7CB}"/>
              </a:ext>
            </a:extLst>
          </p:cNvPr>
          <p:cNvSpPr txBox="1"/>
          <p:nvPr/>
        </p:nvSpPr>
        <p:spPr>
          <a:xfrm>
            <a:off x="3364483" y="2874910"/>
            <a:ext cx="17523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400" b="1" spc="27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preliminar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bject 28">
            <a:extLst>
              <a:ext uri="{FF2B5EF4-FFF2-40B4-BE49-F238E27FC236}">
                <a16:creationId xmlns:a16="http://schemas.microsoft.com/office/drawing/2014/main" id="{1D2EB775-ECB8-C960-E4DD-845C059CFEEC}"/>
              </a:ext>
            </a:extLst>
          </p:cNvPr>
          <p:cNvSpPr txBox="1"/>
          <p:nvPr/>
        </p:nvSpPr>
        <p:spPr>
          <a:xfrm>
            <a:off x="3364484" y="3241990"/>
            <a:ext cx="155067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resumo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marR="508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relação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financeiras</a:t>
            </a:r>
            <a:r>
              <a:rPr sz="1200" spc="-3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200" spc="-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categóricas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temporais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marR="189230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z="1200" spc="-4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</a:t>
            </a:r>
            <a:r>
              <a:rPr sz="1200" spc="-1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sazonalidade,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sz="1200" spc="-15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DDDD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ruído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object 28">
            <a:extLst>
              <a:ext uri="{FF2B5EF4-FFF2-40B4-BE49-F238E27FC236}">
                <a16:creationId xmlns:a16="http://schemas.microsoft.com/office/drawing/2014/main" id="{B61B4418-B249-0E35-8D67-4E09CAAAE3A1}"/>
              </a:ext>
            </a:extLst>
          </p:cNvPr>
          <p:cNvSpPr txBox="1"/>
          <p:nvPr/>
        </p:nvSpPr>
        <p:spPr>
          <a:xfrm>
            <a:off x="5004844" y="3203990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Linear / Random Forest (multivariada)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7073271-DDD9-09EE-341A-A2FA5441B7B9}"/>
              </a:ext>
            </a:extLst>
          </p:cNvPr>
          <p:cNvSpPr txBox="1"/>
          <p:nvPr/>
        </p:nvSpPr>
        <p:spPr>
          <a:xfrm>
            <a:off x="5041093" y="2821854"/>
            <a:ext cx="185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técnicas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object 13">
            <a:extLst>
              <a:ext uri="{FF2B5EF4-FFF2-40B4-BE49-F238E27FC236}">
                <a16:creationId xmlns:a16="http://schemas.microsoft.com/office/drawing/2014/main" id="{C7E7A6A3-C673-D091-B216-10BA5B4B3239}"/>
              </a:ext>
            </a:extLst>
          </p:cNvPr>
          <p:cNvGrpSpPr/>
          <p:nvPr/>
        </p:nvGrpSpPr>
        <p:grpSpPr>
          <a:xfrm>
            <a:off x="6831930" y="1771847"/>
            <a:ext cx="2230120" cy="899794"/>
            <a:chOff x="4788153" y="1945894"/>
            <a:chExt cx="2230120" cy="899794"/>
          </a:xfrm>
          <a:solidFill>
            <a:schemeClr val="bg1">
              <a:lumMod val="85000"/>
            </a:schemeClr>
          </a:solidFill>
        </p:grpSpPr>
        <p:sp>
          <p:nvSpPr>
            <p:cNvPr id="29" name="object 14">
              <a:extLst>
                <a:ext uri="{FF2B5EF4-FFF2-40B4-BE49-F238E27FC236}">
                  <a16:creationId xmlns:a16="http://schemas.microsoft.com/office/drawing/2014/main" id="{CC86BEB0-2D5D-C28F-4BEE-B7D91E5E2FC2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49CE7B5E-3136-4D8B-07EA-66526E5376A1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24">
            <a:extLst>
              <a:ext uri="{FF2B5EF4-FFF2-40B4-BE49-F238E27FC236}">
                <a16:creationId xmlns:a16="http://schemas.microsoft.com/office/drawing/2014/main" id="{1F1A6072-1D6D-27E3-14C4-38C427112EF4}"/>
              </a:ext>
            </a:extLst>
          </p:cNvPr>
          <p:cNvSpPr txBox="1"/>
          <p:nvPr/>
        </p:nvSpPr>
        <p:spPr>
          <a:xfrm>
            <a:off x="7398986" y="1990999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bg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AF2958F-D3CB-23B2-70AF-32C71147A388}"/>
              </a:ext>
            </a:extLst>
          </p:cNvPr>
          <p:cNvSpPr txBox="1"/>
          <p:nvPr/>
        </p:nvSpPr>
        <p:spPr>
          <a:xfrm>
            <a:off x="7190198" y="2792349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Avaliação das técnicas ML</a:t>
            </a: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889F7E35-2D06-81F2-DA12-84E89F45451D}"/>
              </a:ext>
            </a:extLst>
          </p:cNvPr>
          <p:cNvSpPr txBox="1"/>
          <p:nvPr/>
        </p:nvSpPr>
        <p:spPr>
          <a:xfrm>
            <a:off x="7190198" y="3339213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Forest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5" name="object 21">
            <a:extLst>
              <a:ext uri="{FF2B5EF4-FFF2-40B4-BE49-F238E27FC236}">
                <a16:creationId xmlns:a16="http://schemas.microsoft.com/office/drawing/2014/main" id="{80C9F90B-B140-3AB0-05B8-07C7D9A7FB8E}"/>
              </a:ext>
            </a:extLst>
          </p:cNvPr>
          <p:cNvGrpSpPr/>
          <p:nvPr/>
        </p:nvGrpSpPr>
        <p:grpSpPr>
          <a:xfrm>
            <a:off x="8703885" y="1771459"/>
            <a:ext cx="2228850" cy="899794"/>
            <a:chOff x="8601202" y="1945894"/>
            <a:chExt cx="2228850" cy="899794"/>
          </a:xfrm>
        </p:grpSpPr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1198B99E-BDE5-7BBA-8396-03624C6F95F5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AE59C320-B66F-2155-EA1C-DDAA283BC2E5}"/>
                </a:ext>
              </a:extLst>
            </p:cNvPr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29">
            <a:extLst>
              <a:ext uri="{FF2B5EF4-FFF2-40B4-BE49-F238E27FC236}">
                <a16:creationId xmlns:a16="http://schemas.microsoft.com/office/drawing/2014/main" id="{27EC2548-E71C-DBFF-1BE7-6185F3915F0B}"/>
              </a:ext>
            </a:extLst>
          </p:cNvPr>
          <p:cNvSpPr txBox="1"/>
          <p:nvPr/>
        </p:nvSpPr>
        <p:spPr>
          <a:xfrm>
            <a:off x="8982685" y="2844879"/>
            <a:ext cx="193865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Definição</a:t>
            </a:r>
            <a:r>
              <a:rPr lang="pt-BR" sz="1400" b="1" spc="15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da</a:t>
            </a:r>
            <a:r>
              <a:rPr lang="pt-BR" sz="1400" b="1" spc="19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técnica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39" name="object 30">
            <a:extLst>
              <a:ext uri="{FF2B5EF4-FFF2-40B4-BE49-F238E27FC236}">
                <a16:creationId xmlns:a16="http://schemas.microsoft.com/office/drawing/2014/main" id="{CA3EB90A-DB5E-2EA9-4604-D858BB8B04A4}"/>
              </a:ext>
            </a:extLst>
          </p:cNvPr>
          <p:cNvSpPr txBox="1"/>
          <p:nvPr/>
        </p:nvSpPr>
        <p:spPr>
          <a:xfrm>
            <a:off x="8982685" y="3207047"/>
            <a:ext cx="1732279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Aplicações práticas e recomendações</a:t>
            </a:r>
            <a:endParaRPr sz="1200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4B171F32-CD04-4E21-BB5D-BDED4E6C88C8}"/>
              </a:ext>
            </a:extLst>
          </p:cNvPr>
          <p:cNvSpPr txBox="1"/>
          <p:nvPr/>
        </p:nvSpPr>
        <p:spPr>
          <a:xfrm>
            <a:off x="9543288" y="2102861"/>
            <a:ext cx="92710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rgbClr val="FFFFFF"/>
                </a:solidFill>
                <a:latin typeface="Segoe UI"/>
                <a:cs typeface="Segoe UI"/>
              </a:rPr>
              <a:t>Conclusão</a:t>
            </a:r>
            <a:endParaRPr sz="1200" dirty="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38456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4427" y="449071"/>
            <a:ext cx="1809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9722" y="6424406"/>
            <a:ext cx="3493770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6ADBD9"/>
                </a:solidFill>
                <a:latin typeface="Segoe UI"/>
                <a:cs typeface="Segoe UI"/>
              </a:rPr>
              <a:t>@2020</a:t>
            </a:r>
            <a:r>
              <a:rPr sz="1200" spc="-4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6ADBD9"/>
                </a:solidFill>
                <a:latin typeface="Segoe UI"/>
                <a:cs typeface="Segoe UI"/>
              </a:rPr>
              <a:t>LABDATA</a:t>
            </a:r>
            <a:r>
              <a:rPr sz="1200" spc="-6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6ADBD9"/>
                </a:solidFill>
                <a:latin typeface="Segoe UI"/>
                <a:cs typeface="Segoe UI"/>
              </a:rPr>
              <a:t>FIA.</a:t>
            </a:r>
            <a:r>
              <a:rPr sz="1200" spc="-20" dirty="0">
                <a:solidFill>
                  <a:srgbClr val="6ADBD9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A6A6A6"/>
                </a:solidFill>
                <a:latin typeface="Segoe UI"/>
                <a:cs typeface="Segoe UI"/>
              </a:rPr>
              <a:t>Copyright</a:t>
            </a:r>
            <a:r>
              <a:rPr sz="1200" spc="-4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A6A6A6"/>
                </a:solidFill>
                <a:latin typeface="Segoe UI"/>
                <a:cs typeface="Segoe UI"/>
              </a:rPr>
              <a:t>all</a:t>
            </a:r>
            <a:r>
              <a:rPr sz="1200" spc="-50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A6A6A6"/>
                </a:solidFill>
                <a:latin typeface="Segoe UI"/>
                <a:cs typeface="Segoe UI"/>
              </a:rPr>
              <a:t>rights</a:t>
            </a:r>
            <a:r>
              <a:rPr sz="1200" spc="-30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A6A6A6"/>
                </a:solidFill>
                <a:latin typeface="Segoe UI"/>
                <a:cs typeface="Segoe UI"/>
              </a:rPr>
              <a:t>reserved.</a:t>
            </a:r>
            <a:r>
              <a:rPr sz="1200" spc="-15" dirty="0">
                <a:solidFill>
                  <a:srgbClr val="A6A6A6"/>
                </a:solidFill>
                <a:latin typeface="Segoe UI"/>
                <a:cs typeface="Segoe UI"/>
              </a:rPr>
              <a:t> </a:t>
            </a:r>
            <a:r>
              <a:rPr sz="1200" spc="-50" dirty="0">
                <a:solidFill>
                  <a:srgbClr val="A6A6A6"/>
                </a:solidFill>
                <a:latin typeface="Segoe UI"/>
                <a:cs typeface="Segoe UI"/>
              </a:rPr>
              <a:t>q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96765" y="294816"/>
            <a:ext cx="40736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</a:t>
            </a:r>
            <a:r>
              <a:rPr spc="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Principais Descobertas</a:t>
            </a:r>
            <a:endParaRPr spc="-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4073651" cy="68579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6338" y="1295399"/>
            <a:ext cx="7582471" cy="381000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4592174" y="1441304"/>
            <a:ext cx="7366635" cy="35221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Exploratória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companhias LATAM, GOL e AZUL concentram mais de 85% das vendas. O produto ETKT representa 42% das transações, seguido por RAV e EMD. A rota GRU/SDU é a mais frequente (8%), evidenciando grande demanda no eixo Rio–SP. A tarifa média apresenta padrão sazonal, com variações semanais e picos no início de 2023.</a:t>
            </a:r>
          </a:p>
          <a:p>
            <a:pPr marL="228600" indent="-228600">
              <a:buAutoNum type="arabicPeriod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 </a:t>
            </a: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Modelagem Estatística (ARIMA)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Capturou tendência e sazonalidade, mas não acompanhou a volatilidade dos dados. Previsões ficaram quase constantes → erro médio absoluto elevado (MAE ≈ R$ 2.150).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  Inteligência Artificial (Random Forest)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Incorporou variáveis financeiras, temporais e categóricas. Erro médio absoluto caiu para R$ 241,59 (redução de ~90%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ARIMA). MAPE de 19,5%, mostrando boa proximidade percentual entre valores reais e previstos. Variáveis de maior importância: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vlr_saldo_cli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cli_taxas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vlr_fee_cli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28600" indent="-228600">
              <a:buAutoNum type="arabicPeriod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  Impacto de Negócio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modelo IA permite precificação dinâmica mais assertiva. Possibilita campanhas de marketing personalizadas, com potencial de aumentar conversão em até 42%.Fornece suporte à decisão estratégica em planejamento de preços e receitas.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29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9600" y="914400"/>
            <a:ext cx="7493508" cy="436784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41469" y="1021462"/>
            <a:ext cx="7049770" cy="42607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indent="-228600">
              <a:buAutoNum type="arabicPeriod"/>
            </a:pP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Estatística Tradicional (ARIMA)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Útil para entender tendência e sazonalidade.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Entretanto, não conseguiu capturar a alta variabilidade das tarifas.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Resultou em erros elevados (MAE ≈ R$ 2.150).</a:t>
            </a:r>
          </a:p>
          <a:p>
            <a:pPr marL="228600" indent="-228600">
              <a:buAutoNum type="arabicPeriod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indent="-228600">
              <a:buAutoNum type="arabicPeriod" startAt="2"/>
            </a:pP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Artificial (Random Forest)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Incorporou múltiplas variáveis: financeiras, categóricas e temporais.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Obteve erro médio absoluto 90% menor que o ARIMA (MAE ≈ R$ 241).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MAPE de 19,5%, trazendo previsões mais aderentes ao comportamento real.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Explicabilidade via importância das variáveis, indicando que saldo e taxas são determinantes na precificação.</a:t>
            </a:r>
          </a:p>
          <a:p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indent="-228600">
              <a:buAutoNum type="arabicPeriod" startAt="3"/>
            </a:pP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 Gerado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precisão na previsão de tarifas → suporte direto a decisões de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para precificação dinâmica, otimizando receita e ocupação.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Personalização de campanhas → potencial de +42% de conversão em marketing.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 diferencial competitivo para companhias aéreas e agências que utilizarem o modelo.</a:t>
            </a:r>
          </a:p>
          <a:p>
            <a:pPr marL="228600" indent="-228600">
              <a:buAutoNum type="arabicPeriod" startAt="3"/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28600" indent="-228600">
              <a:buAutoNum type="arabicPeriod" startAt="4"/>
            </a:pPr>
            <a:r>
              <a:rPr lang="pt-BR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Próximos Passos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Integrar o modelo em plataforma de precificação (SaaS / API).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Expandir o uso para previsão de demanda em rotas específicas.</a:t>
            </a:r>
          </a:p>
          <a:p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Explorar modelos híbridos (IA + séries temporais) para capturar efeitos sazonais e variáveis externas (feriados, eventos, economia).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279400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000000"/>
                </a:solidFill>
                <a:latin typeface="Calibri"/>
                <a:cs typeface="Calibri"/>
              </a:rPr>
              <a:t>7.</a:t>
            </a:r>
            <a:r>
              <a:rPr sz="4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000000"/>
                </a:solidFill>
                <a:latin typeface="Calibri"/>
                <a:cs typeface="Calibri"/>
              </a:rPr>
              <a:t>Trabalhos Futuros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143"/>
            <a:ext cx="3936491" cy="6848854"/>
          </a:xfrm>
          <a:prstGeom prst="rect">
            <a:avLst/>
          </a:prstGeom>
        </p:spPr>
      </p:pic>
      <p:sp>
        <p:nvSpPr>
          <p:cNvPr id="11" name="object 8">
            <a:extLst>
              <a:ext uri="{FF2B5EF4-FFF2-40B4-BE49-F238E27FC236}">
                <a16:creationId xmlns:a16="http://schemas.microsoft.com/office/drawing/2014/main" id="{D10683D9-0639-8F0C-D0D0-BF9490315176}"/>
              </a:ext>
            </a:extLst>
          </p:cNvPr>
          <p:cNvSpPr txBox="1">
            <a:spLocks/>
          </p:cNvSpPr>
          <p:nvPr/>
        </p:nvSpPr>
        <p:spPr>
          <a:xfrm>
            <a:off x="4596765" y="294816"/>
            <a:ext cx="407365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0" i="0">
                <a:solidFill>
                  <a:srgbClr val="434343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Conclusões</a:t>
            </a:r>
            <a:endParaRPr lang="pt-BR" spc="-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95345" y="520700"/>
            <a:ext cx="1061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6ADBD9"/>
                </a:solidFill>
              </a:rPr>
              <a:t>Agenda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724400" y="1600200"/>
            <a:ext cx="3156712" cy="2238432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r>
              <a:rPr sz="14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400" spc="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Trabalho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79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Contextualização</a:t>
            </a:r>
            <a:r>
              <a:rPr sz="1400" spc="-5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z="1400" spc="7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4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14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lang="pt-BR" sz="1400" spc="-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Exploratória</a:t>
            </a:r>
            <a:r>
              <a:rPr lang="pt-BR" sz="14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1400" spc="-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pt-BR" sz="140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</a:t>
            </a:r>
            <a:endParaRPr lang="pt-BR" sz="1400" dirty="0">
              <a:solidFill>
                <a:srgbClr val="43434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 de Inteligência Artificial</a:t>
            </a:r>
          </a:p>
          <a:p>
            <a:pPr marL="354965" indent="-342265">
              <a:lnSpc>
                <a:spcPct val="100000"/>
              </a:lnSpc>
              <a:spcBef>
                <a:spcPts val="8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pt-BR" sz="14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Conclusão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90EB8C-F68E-919A-CEB0-C2E4191F6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88219" y="341588"/>
            <a:ext cx="6215221" cy="423305"/>
          </a:xfrm>
        </p:spPr>
        <p:txBody>
          <a:bodyPr/>
          <a:lstStyle/>
          <a:p>
            <a:r>
              <a:rPr lang="pt-BR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 Financeiro da Redução de Erros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AEC3A1-33E5-ADF0-EFF4-5B239B21B982}"/>
              </a:ext>
            </a:extLst>
          </p:cNvPr>
          <p:cNvSpPr txBox="1"/>
          <p:nvPr/>
        </p:nvSpPr>
        <p:spPr>
          <a:xfrm>
            <a:off x="1905000" y="1130378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aplicação da IA (Random Forest) reduziu o erro médio em 90% comparado ao ARIMA.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prática, isso significa: para uma companhia aérea que fatura R$ 50 milhões/mês, essa precisão adicional pode evitar perdas de até R$ 5 milhões/ano.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Esse ganho potencial se traduz em ROI imediato para os clientes da Zion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8F5E9A89-6BF3-95CE-8C4E-2D1DDCF8D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1414630"/>
              </p:ext>
            </p:extLst>
          </p:nvPr>
        </p:nvGraphicFramePr>
        <p:xfrm>
          <a:off x="715297" y="3200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 18">
            <a:extLst>
              <a:ext uri="{FF2B5EF4-FFF2-40B4-BE49-F238E27FC236}">
                <a16:creationId xmlns:a16="http://schemas.microsoft.com/office/drawing/2014/main" id="{02878A3A-A0A4-20D6-F927-A94DD4621F21}"/>
              </a:ext>
            </a:extLst>
          </p:cNvPr>
          <p:cNvSpPr/>
          <p:nvPr/>
        </p:nvSpPr>
        <p:spPr>
          <a:xfrm>
            <a:off x="6511132" y="4052627"/>
            <a:ext cx="2409503" cy="103874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0" b="1" dirty="0">
                <a:solidFill>
                  <a:srgbClr val="69DA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+90%</a:t>
            </a:r>
            <a:endParaRPr lang="en-US" sz="6750" dirty="0">
              <a:solidFill>
                <a:srgbClr val="69DAD8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80E13A4-2DD4-2BBF-DD82-56E2A91FB092}"/>
              </a:ext>
            </a:extLst>
          </p:cNvPr>
          <p:cNvSpPr txBox="1"/>
          <p:nvPr/>
        </p:nvSpPr>
        <p:spPr>
          <a:xfrm>
            <a:off x="8918177" y="4418111"/>
            <a:ext cx="1899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Ganhos em precisão</a:t>
            </a: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68522276-9670-1179-D88B-2C896B4B849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11" name="object 5">
            <a:extLst>
              <a:ext uri="{FF2B5EF4-FFF2-40B4-BE49-F238E27FC236}">
                <a16:creationId xmlns:a16="http://schemas.microsoft.com/office/drawing/2014/main" id="{B0F41B5D-9334-B820-185F-660C13C500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837EB448-ABF3-BD4B-8180-32361B950EB3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D2C7D7F-EA73-167A-6927-397DC929688F}"/>
              </a:ext>
            </a:extLst>
          </p:cNvPr>
          <p:cNvSpPr txBox="1"/>
          <p:nvPr/>
        </p:nvSpPr>
        <p:spPr>
          <a:xfrm>
            <a:off x="11460925" y="395561"/>
            <a:ext cx="666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spc="-25" dirty="0">
                <a:solidFill>
                  <a:srgbClr val="6ADBD9"/>
                </a:solidFill>
                <a:latin typeface="Calibri"/>
                <a:cs typeface="Calibri"/>
              </a:rPr>
              <a:t>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311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7">
            <a:extLst>
              <a:ext uri="{FF2B5EF4-FFF2-40B4-BE49-F238E27FC236}">
                <a16:creationId xmlns:a16="http://schemas.microsoft.com/office/drawing/2014/main" id="{6F6D7EF6-4632-4518-3C88-6CA8AF038F7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6942"/>
            <a:ext cx="6172200" cy="6864941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8A9E003-515D-EDE3-B622-5A85917399A1}"/>
              </a:ext>
            </a:extLst>
          </p:cNvPr>
          <p:cNvSpPr/>
          <p:nvPr/>
        </p:nvSpPr>
        <p:spPr>
          <a:xfrm>
            <a:off x="571500" y="596213"/>
            <a:ext cx="143577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kern="0" spc="6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Plano de Negócio</a:t>
            </a: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8D59EE0-A279-BE44-573E-A60BFBFAE7EF}"/>
              </a:ext>
            </a:extLst>
          </p:cNvPr>
          <p:cNvSpPr/>
          <p:nvPr/>
        </p:nvSpPr>
        <p:spPr>
          <a:xfrm>
            <a:off x="578874" y="803962"/>
            <a:ext cx="5295900" cy="184665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6000" dirty="0"/>
              <a:t>Zion </a:t>
            </a:r>
            <a:r>
              <a:rPr lang="pt-BR" sz="6000" dirty="0" err="1"/>
              <a:t>Predictive</a:t>
            </a:r>
            <a:r>
              <a:rPr lang="pt-BR" sz="6000" dirty="0"/>
              <a:t> </a:t>
            </a:r>
            <a:r>
              <a:rPr lang="pt-BR" sz="6000" dirty="0" err="1"/>
              <a:t>Aviation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C43F3127-FD06-FE29-1790-3199EE3DB82E}"/>
              </a:ext>
            </a:extLst>
          </p:cNvPr>
          <p:cNvSpPr/>
          <p:nvPr/>
        </p:nvSpPr>
        <p:spPr>
          <a:xfrm>
            <a:off x="573958" y="3765179"/>
            <a:ext cx="5600700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Visões Estratégicas – Financeira, Marketing, LGPD, Inovação e Sustentabilidade</a:t>
            </a:r>
            <a:endParaRPr lang="en-US" sz="2025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8A1BB3-3A29-3A08-7D91-B6BBB51330A8}"/>
              </a:ext>
            </a:extLst>
          </p:cNvPr>
          <p:cNvSpPr txBox="1"/>
          <p:nvPr/>
        </p:nvSpPr>
        <p:spPr>
          <a:xfrm>
            <a:off x="573958" y="4932435"/>
            <a:ext cx="4628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"Inteligência Preditiva para Maximizar Receitas e Otimizar a Experiência do Cliente no Setor Aéreo"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D9B1C13-A651-AF0D-3F99-A01184283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300" y="1883963"/>
            <a:ext cx="4396342" cy="3400425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5C81C47F-15F3-0B64-AB17-6FFD2F3D3E8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B994BCC8-25BC-C45B-E5F1-E05B0BA6A4C6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DF63FD2-84BF-110E-73BC-C1FE2A940BB7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07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32B7B-8B3F-4CBC-C8FC-436F0616D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A053E4-AB07-F78E-B1DE-603352446878}"/>
              </a:ext>
            </a:extLst>
          </p:cNvPr>
          <p:cNvSpPr/>
          <p:nvPr/>
        </p:nvSpPr>
        <p:spPr>
          <a:xfrm>
            <a:off x="573958" y="1100076"/>
            <a:ext cx="111710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kern="0" spc="6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Agenda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3A620B2-8D16-7071-DE00-18C37FA5970C}"/>
              </a:ext>
            </a:extLst>
          </p:cNvPr>
          <p:cNvSpPr/>
          <p:nvPr/>
        </p:nvSpPr>
        <p:spPr>
          <a:xfrm>
            <a:off x="573958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1A540D-3393-508F-19A8-897BDD7773DA}"/>
              </a:ext>
            </a:extLst>
          </p:cNvPr>
          <p:cNvSpPr txBox="1"/>
          <p:nvPr/>
        </p:nvSpPr>
        <p:spPr>
          <a:xfrm>
            <a:off x="2057400" y="2007741"/>
            <a:ext cx="99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EC8D1FB1-B54F-B993-34B9-E2D25AADD43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8DEF545-9E7C-4B73-3D48-A3B299C54D63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32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48F7EEE-24FB-71B1-C783-779763F3D8AB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AE9701-7F0A-31D4-55E4-D2F790A9C16F}"/>
              </a:ext>
            </a:extLst>
          </p:cNvPr>
          <p:cNvSpPr txBox="1"/>
          <p:nvPr/>
        </p:nvSpPr>
        <p:spPr>
          <a:xfrm>
            <a:off x="2057400" y="2773529"/>
            <a:ext cx="990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990073-85B7-031C-95D2-95D62C44C524}"/>
              </a:ext>
            </a:extLst>
          </p:cNvPr>
          <p:cNvSpPr txBox="1"/>
          <p:nvPr/>
        </p:nvSpPr>
        <p:spPr>
          <a:xfrm>
            <a:off x="2057400" y="3554586"/>
            <a:ext cx="91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0800EE-848D-20CD-7940-65A770D857BC}"/>
              </a:ext>
            </a:extLst>
          </p:cNvPr>
          <p:cNvSpPr txBox="1"/>
          <p:nvPr/>
        </p:nvSpPr>
        <p:spPr>
          <a:xfrm>
            <a:off x="2057400" y="4307376"/>
            <a:ext cx="91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9043C90-5621-24EC-B346-20186DFAC2F0}"/>
              </a:ext>
            </a:extLst>
          </p:cNvPr>
          <p:cNvSpPr txBox="1"/>
          <p:nvPr/>
        </p:nvSpPr>
        <p:spPr>
          <a:xfrm>
            <a:off x="2973028" y="2230939"/>
            <a:ext cx="160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Sobre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nós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8C4D3B-1E4B-23A8-50F0-24D13B0C684C}"/>
              </a:ext>
            </a:extLst>
          </p:cNvPr>
          <p:cNvSpPr txBox="1"/>
          <p:nvPr/>
        </p:nvSpPr>
        <p:spPr>
          <a:xfrm>
            <a:off x="2973028" y="2953626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Nossos Serviços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0760DB-1D67-2EE7-8519-98AC85F95252}"/>
              </a:ext>
            </a:extLst>
          </p:cNvPr>
          <p:cNvSpPr txBox="1"/>
          <p:nvPr/>
        </p:nvSpPr>
        <p:spPr>
          <a:xfrm>
            <a:off x="2973028" y="3739251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Público Alvo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C825A40-46C4-3140-5670-95A1B082CB0B}"/>
              </a:ext>
            </a:extLst>
          </p:cNvPr>
          <p:cNvSpPr txBox="1"/>
          <p:nvPr/>
        </p:nvSpPr>
        <p:spPr>
          <a:xfrm>
            <a:off x="2973028" y="4492041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Planos e Projetos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CEA91F4-5DDD-CC15-6003-3F0EE9377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7212" y="1374752"/>
            <a:ext cx="4108495" cy="410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8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EC3B5-70C0-7359-6714-35206ED4C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047E291-420A-164A-3920-6B391CB7CE4E}"/>
              </a:ext>
            </a:extLst>
          </p:cNvPr>
          <p:cNvSpPr/>
          <p:nvPr/>
        </p:nvSpPr>
        <p:spPr>
          <a:xfrm>
            <a:off x="573958" y="1138980"/>
            <a:ext cx="145443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kern="0" spc="6" dirty="0" err="1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Sobre</a:t>
            </a:r>
            <a:r>
              <a:rPr lang="en-US" sz="2400" kern="0" spc="6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kern="0" spc="6" dirty="0" err="1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nós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5551A81-C0FD-4467-BAF0-36D29542C81A}"/>
              </a:ext>
            </a:extLst>
          </p:cNvPr>
          <p:cNvSpPr/>
          <p:nvPr/>
        </p:nvSpPr>
        <p:spPr>
          <a:xfrm>
            <a:off x="573958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387666A-E813-DAC6-32B5-B71071A2827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A543A1B2-1201-A3B8-812D-6F260A4D11B3}"/>
              </a:ext>
            </a:extLst>
          </p:cNvPr>
          <p:cNvSpPr txBox="1"/>
          <p:nvPr/>
        </p:nvSpPr>
        <p:spPr>
          <a:xfrm>
            <a:off x="11557127" y="499872"/>
            <a:ext cx="237109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33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7B18A0E-D204-6BDD-EEDA-8ED3D05CF3CF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4A3DCA-7685-31D6-B140-941BCB7E47A7}"/>
              </a:ext>
            </a:extLst>
          </p:cNvPr>
          <p:cNvSpPr txBox="1"/>
          <p:nvPr/>
        </p:nvSpPr>
        <p:spPr>
          <a:xfrm>
            <a:off x="539627" y="17827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Quem somos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0DE678-EF22-D3C6-BEF7-FEFA1616B4E3}"/>
              </a:ext>
            </a:extLst>
          </p:cNvPr>
          <p:cNvSpPr txBox="1"/>
          <p:nvPr/>
        </p:nvSpPr>
        <p:spPr>
          <a:xfrm>
            <a:off x="573959" y="3872361"/>
            <a:ext cx="46838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Nascemos com o propósito de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reduzir incertezas na precificação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apoiar companhias aéreas na gestão de receita.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Nosso diferencial é transformar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 históricos complexos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previsões acionáveis, com impacto direto em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precificação, marketing e rentabilidade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02A310-DAF9-4F93-B051-18F6CB5EB209}"/>
              </a:ext>
            </a:extLst>
          </p:cNvPr>
          <p:cNvSpPr txBox="1"/>
          <p:nvPr/>
        </p:nvSpPr>
        <p:spPr>
          <a:xfrm>
            <a:off x="6324600" y="3872361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Propósito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Levar inteligência preditiva para que cada voo seja mais lucrativo e cada cliente receba uma oferta personalizada.</a:t>
            </a:r>
          </a:p>
          <a:p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886C7C-E3AF-F94D-E1BE-4C3EFB2C7554}"/>
              </a:ext>
            </a:extLst>
          </p:cNvPr>
          <p:cNvSpPr txBox="1"/>
          <p:nvPr/>
        </p:nvSpPr>
        <p:spPr>
          <a:xfrm>
            <a:off x="573958" y="253455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 startup de tecnologia em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Inteligência Artificial aplicada ao setor aéreo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9854A6CE-81D1-727E-A5A7-1DB3F1F70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662" y="573097"/>
            <a:ext cx="47148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95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F0772-30BB-4236-1D41-D43DFEA1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E7037F-7117-D3DA-BC09-C6C721440F3C}"/>
              </a:ext>
            </a:extLst>
          </p:cNvPr>
          <p:cNvSpPr/>
          <p:nvPr/>
        </p:nvSpPr>
        <p:spPr>
          <a:xfrm>
            <a:off x="539626" y="1117487"/>
            <a:ext cx="232627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kern="0" spc="6" dirty="0" err="1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Nosso</a:t>
            </a:r>
            <a:r>
              <a:rPr lang="en-US" sz="2400" spc="6" dirty="0" err="1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</a:t>
            </a:r>
            <a:r>
              <a:rPr lang="en-US" sz="2400" spc="6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Serviços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D4C28CC-DC9F-9EF0-2048-308D96AFC3B4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D6B756F1-FAE8-4909-A9BC-20F77BD0BEA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B5DA63A-5B3E-6A78-EF26-1C7CF819CFB8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6BB0412-35DB-107A-FAA5-EAF282D90805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65D20F-EDAA-D9F8-8BCB-8D23A0BFCC72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entregamos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586DAF7-0557-E83F-A3AA-D52EB5A83E96}"/>
              </a:ext>
            </a:extLst>
          </p:cNvPr>
          <p:cNvSpPr txBox="1"/>
          <p:nvPr/>
        </p:nvSpPr>
        <p:spPr>
          <a:xfrm>
            <a:off x="539626" y="2143311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Previsão de Tarifas Aéreas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Algoritmos de IA que reduzem em até 90% o erro de previsão em relação a métodos tradicionais.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B91513-F1D6-2D23-2CE4-BEFE8B81802E}"/>
              </a:ext>
            </a:extLst>
          </p:cNvPr>
          <p:cNvSpPr txBox="1"/>
          <p:nvPr/>
        </p:nvSpPr>
        <p:spPr>
          <a:xfrm>
            <a:off x="539626" y="3087110"/>
            <a:ext cx="62421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Precificação Dinâmica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Reajuste automático de preços com base em demanda, sazonalidade e concorrência.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AC76D4-2DC5-0711-C6FA-0625DD6E98AA}"/>
              </a:ext>
            </a:extLst>
          </p:cNvPr>
          <p:cNvSpPr txBox="1"/>
          <p:nvPr/>
        </p:nvSpPr>
        <p:spPr>
          <a:xfrm>
            <a:off x="539626" y="4030909"/>
            <a:ext cx="6318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Análise de Fatores de Custo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sobre quais variáveis (saldo, taxas,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companhia) impactam mais no preço.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985281-65CE-10D0-510F-558CD2578A72}"/>
              </a:ext>
            </a:extLst>
          </p:cNvPr>
          <p:cNvSpPr txBox="1"/>
          <p:nvPr/>
        </p:nvSpPr>
        <p:spPr>
          <a:xfrm>
            <a:off x="539626" y="4974708"/>
            <a:ext cx="63183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Dashboard Estratégico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Visualização intuitiva em Power BI com cenários de receita, margem e ocupação.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7779B6-281E-3898-39C2-56782B5C3B36}"/>
              </a:ext>
            </a:extLst>
          </p:cNvPr>
          <p:cNvSpPr txBox="1"/>
          <p:nvPr/>
        </p:nvSpPr>
        <p:spPr>
          <a:xfrm>
            <a:off x="539626" y="5918506"/>
            <a:ext cx="63183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API de Integração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 das previsões embarcado diretamente nos sistemas das companhias.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EE2E5C6D-4ED8-2971-E211-FAB236AF0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9453" y="974275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88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72203-05CE-E4FA-446F-9D468479D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026A988-7D35-B847-EB78-2576CF649EE0}"/>
              </a:ext>
            </a:extLst>
          </p:cNvPr>
          <p:cNvSpPr/>
          <p:nvPr/>
        </p:nvSpPr>
        <p:spPr>
          <a:xfrm>
            <a:off x="539626" y="1077210"/>
            <a:ext cx="17693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kern="0" spc="6" dirty="0">
                <a:solidFill>
                  <a:schemeClr val="tx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Público Alvo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A405E41-AE66-4532-E779-8FABD8C5C78A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BB10F07C-E503-A8ED-5302-F48F040285B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471E515-8271-D033-9BEC-99F1D49F6277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35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65C657F-45AE-E02C-7F44-6E2EB5BCE569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235FDA-CDD4-227A-CB8F-4453D91C2443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quem é o Zion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D685008-2BB3-85DA-5159-83E31EE0DA55}"/>
              </a:ext>
            </a:extLst>
          </p:cNvPr>
          <p:cNvSpPr txBox="1"/>
          <p:nvPr/>
        </p:nvSpPr>
        <p:spPr>
          <a:xfrm>
            <a:off x="539626" y="2143311"/>
            <a:ext cx="609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Companhias aéreas (B2B): 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foco em equipes de </a:t>
            </a:r>
            <a:r>
              <a:rPr lang="pt-BR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Revenue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Management e Estratégia.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Agências de turismo (B2B2C): 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otimização de ofertas e margens sobre passagens.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Plataformas de viagem e </a:t>
            </a:r>
            <a:r>
              <a:rPr lang="pt-BR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OTAs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(B2B): 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suporte para campanhas segmentadas e recomendações personalizadas.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F73984-3325-E192-FC49-28BD90351933}"/>
              </a:ext>
            </a:extLst>
          </p:cNvPr>
          <p:cNvSpPr txBox="1"/>
          <p:nvPr/>
        </p:nvSpPr>
        <p:spPr>
          <a:xfrm>
            <a:off x="1719497" y="4138098"/>
            <a:ext cx="26289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Mercado-alvo: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setor aéreo brasileiro movimenta &gt;R$ 40 bi/ano em passagens, com margens altamente sensíveis a precificação.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184EC-45B8-818E-3E00-609D8CAE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033" y="544830"/>
            <a:ext cx="4092295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2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D151C-F4FF-34C2-BA10-84DB05987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ED9CF6-817C-2D01-16FF-D66D9D765B5E}"/>
              </a:ext>
            </a:extLst>
          </p:cNvPr>
          <p:cNvSpPr/>
          <p:nvPr/>
        </p:nvSpPr>
        <p:spPr>
          <a:xfrm>
            <a:off x="539626" y="1067853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8A7C4D-8504-DFE7-9733-BCC3F0C2B328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C54D0C4A-C111-8161-43E9-B4D89E6AE9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B5D138A-75CA-7CD8-663A-16005C224281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36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F994E42-A18B-7C51-3A3D-F7F8D227FF98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846E8D-1E6C-75D7-B178-6F93F045EBD7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 de Crescimento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7CC26F-CC6D-81BE-52EB-E58F9D809D2B}"/>
              </a:ext>
            </a:extLst>
          </p:cNvPr>
          <p:cNvSpPr txBox="1"/>
          <p:nvPr/>
        </p:nvSpPr>
        <p:spPr>
          <a:xfrm>
            <a:off x="574104" y="2386768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Planos de assinatura (SaaS):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30AD4C-6854-BF82-53EB-C5217456E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8" y="2813328"/>
            <a:ext cx="6412272" cy="98650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66ED560-0B81-9CCE-7F19-B66D0A068B79}"/>
              </a:ext>
            </a:extLst>
          </p:cNvPr>
          <p:cNvSpPr txBox="1"/>
          <p:nvPr/>
        </p:nvSpPr>
        <p:spPr>
          <a:xfrm>
            <a:off x="539626" y="426822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Projetos estratégicos: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Fase 1 (Pilotos):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validação em 2 companhias aéreas (3 meses gratuitos → conversão anual).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Fase 2 (Expansão):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ampliar para agências e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→ foco em B2B.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Fase 3 (Escala):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modelo internacional com multilíngue e precificação global.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35EAD2-5ABC-247A-1CA7-29496ECF3241}"/>
              </a:ext>
            </a:extLst>
          </p:cNvPr>
          <p:cNvSpPr txBox="1"/>
          <p:nvPr/>
        </p:nvSpPr>
        <p:spPr>
          <a:xfrm>
            <a:off x="539626" y="6321677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i="0" dirty="0">
                <a:solidFill>
                  <a:srgbClr val="001D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OTA - Online </a:t>
            </a:r>
            <a:r>
              <a:rPr lang="pt-BR" sz="900" b="0" i="0" dirty="0" err="1">
                <a:solidFill>
                  <a:srgbClr val="001D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Travel</a:t>
            </a:r>
            <a:r>
              <a:rPr lang="pt-BR" sz="900" b="0" i="0" dirty="0">
                <a:solidFill>
                  <a:srgbClr val="001D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900" b="0" i="0" dirty="0" err="1">
                <a:solidFill>
                  <a:srgbClr val="001D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Agency</a:t>
            </a:r>
            <a:r>
              <a:rPr lang="pt-BR" sz="900" b="0" i="0" dirty="0">
                <a:solidFill>
                  <a:srgbClr val="001D35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(Agência de Viagens Online)</a:t>
            </a:r>
            <a:endParaRPr lang="pt-BR" sz="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633DFBA-653F-019F-1418-A2A827DB0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23932" y="925329"/>
            <a:ext cx="4408671" cy="440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DFEF7-FDD2-F350-7C8F-B4718E50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D07CE1A-42E0-C79C-01A2-5D560EC1527D}"/>
              </a:ext>
            </a:extLst>
          </p:cNvPr>
          <p:cNvSpPr/>
          <p:nvPr/>
        </p:nvSpPr>
        <p:spPr>
          <a:xfrm>
            <a:off x="539626" y="1062904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7BF2E1E-8F68-8060-C59D-6186D574F192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31A76775-8B1C-EF0B-CFA9-56AD9D75AD2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F46637EB-E9FB-FBCE-427D-0C52B879C807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37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84EE3423-95FA-5681-3710-7103AC2A717C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EE0E99-51F7-FD12-596F-1A0B25EC909B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Market </a:t>
            </a:r>
            <a:r>
              <a:rPr lang="pt-BR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</a:t>
            </a: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FC0CB0-1C2D-A233-4E5C-46DFCBEBD477}"/>
              </a:ext>
            </a:extLst>
          </p:cNvPr>
          <p:cNvSpPr txBox="1"/>
          <p:nvPr/>
        </p:nvSpPr>
        <p:spPr>
          <a:xfrm>
            <a:off x="539626" y="2396057"/>
            <a:ext cx="643629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Mercado Total</a:t>
            </a:r>
          </a:p>
          <a:p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Setor aéreo brasileiro movimenta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R$ 40 bilhões/ano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passagens aéreas.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Estima-se que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até 15% dessa receita é impactada por erros de precificação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(~R$ 6 bilhões de perdas potenciais).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Companhias aéreas e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atuação nacional e regional.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Volume estimado: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R$ 2,5 bilhões/ano 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margem recuperável via precificação dinâmica.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pode capturar inicialmente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1% desse mercado no Brasil 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(~R$ 25 milhões/ano) com 10 clientes estratégicos.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Expansão gradual → 5% (~R$ 125 milhões/ano) em 5 anos.</a:t>
            </a: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385A29B-DE27-E9CB-43CF-58F0E1BFA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135126"/>
            <a:ext cx="3077671" cy="30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A65A-6F60-8275-5563-71FC8894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E5C69F-5BAA-7151-1977-7B9D814FC316}"/>
              </a:ext>
            </a:extLst>
          </p:cNvPr>
          <p:cNvSpPr/>
          <p:nvPr/>
        </p:nvSpPr>
        <p:spPr>
          <a:xfrm>
            <a:off x="539626" y="1077210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BEC6A8-C60F-84C2-A4BA-63925440B29C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A6993825-1651-E636-B6E1-D51C33CED73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91C88502-711F-C0F0-2421-75CBC71E67A2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38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DF5729E9-6E67-119F-D96C-1FCD479A7E89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3BCFD7F-0936-F59C-16F6-C3498E34C565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 de Equipe e Custos Mensais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29797B-F42D-21BE-6109-FFDF79283CD2}"/>
              </a:ext>
            </a:extLst>
          </p:cNvPr>
          <p:cNvSpPr txBox="1"/>
          <p:nvPr/>
        </p:nvSpPr>
        <p:spPr>
          <a:xfrm>
            <a:off x="7105206" y="2117920"/>
            <a:ext cx="460749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Composição da Equipe </a:t>
            </a:r>
          </a:p>
          <a:p>
            <a:endParaRPr lang="pt-BR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Júnior (R$ 6.950/mês)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posições: Engenheiro de Dados, Cientista de Dados, Business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Front-end.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Pleno (R$ 10.800/mês)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posições: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Front-end.</a:t>
            </a:r>
          </a:p>
          <a:p>
            <a:endParaRPr lang="pt-BR" sz="1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Sênior (R$ 15.600/mês)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posição: Gerente de Projetos.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E962D1-A876-6A82-172D-25E0868E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6" y="2659379"/>
            <a:ext cx="640080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70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4BFF8-19E5-317C-19D1-3CAEDCD3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EEEE9F1-EE0A-870F-9EA6-9D4A0EDA61B3}"/>
              </a:ext>
            </a:extLst>
          </p:cNvPr>
          <p:cNvSpPr/>
          <p:nvPr/>
        </p:nvSpPr>
        <p:spPr>
          <a:xfrm>
            <a:off x="539626" y="1111964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099D0DB-A8FA-2042-46C4-E34BEBB44A5F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EF4572A2-79E0-16D7-A69F-457C0AF6E91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30947D9F-C4A2-88AD-B222-848A2B0ABDBE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39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F643F0E5-536E-E804-7C8E-15165ADCEB06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2A9733-E059-2BB6-9E83-4CC888541B66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Estratégia de Marketing</a:t>
            </a:r>
            <a:endParaRPr lang="pt-BR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188CCD-3BA7-D092-3CD1-F86E90ECF906}"/>
              </a:ext>
            </a:extLst>
          </p:cNvPr>
          <p:cNvSpPr txBox="1"/>
          <p:nvPr/>
        </p:nvSpPr>
        <p:spPr>
          <a:xfrm>
            <a:off x="539626" y="2042754"/>
            <a:ext cx="4607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Expandir a adoção do Zion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companhias aéreas, agências de turismo e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gerando ROI comprovado via redução de erros de precificação.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3720EE0-0F4C-B100-1F8C-829B65EA8AD6}"/>
              </a:ext>
            </a:extLst>
          </p:cNvPr>
          <p:cNvSpPr txBox="1"/>
          <p:nvPr/>
        </p:nvSpPr>
        <p:spPr>
          <a:xfrm>
            <a:off x="539626" y="3091962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Posicionamento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Proposta de valor: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“Reduzir em até 90% os erros de previsão de tarifas aéreas com IA.”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DB41E2-46B1-1776-176D-A59629D293A9}"/>
              </a:ext>
            </a:extLst>
          </p:cNvPr>
          <p:cNvSpPr txBox="1"/>
          <p:nvPr/>
        </p:nvSpPr>
        <p:spPr>
          <a:xfrm>
            <a:off x="539626" y="387029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Canais de Aquisição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B2B Digital: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LinkedIn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e-mail marketing segmentado,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Panrotas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Eventos &amp; Parcerias: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feiras de aviação, fóruns de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revenue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management, parceria com consultorias de </a:t>
            </a:r>
            <a:r>
              <a:rPr lang="pt-BR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pricing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Pilotos Estratégicos: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 meses gratuitos → contrato anual após comprovação de resultados.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9828A8F-99F3-5FF0-4950-BAEE5EB2FCA4}"/>
              </a:ext>
            </a:extLst>
          </p:cNvPr>
          <p:cNvSpPr txBox="1"/>
          <p:nvPr/>
        </p:nvSpPr>
        <p:spPr>
          <a:xfrm>
            <a:off x="6633168" y="1630399"/>
            <a:ext cx="53302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Mensagens-chave de Campanha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+42% na conversão de campanhas promocionais.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de até R$ X milhões/ano (depende de cada cliente) em erros de precificação.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de decisões em dados, não em suposições.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F194E61-650B-B603-1052-0EF9A083AC55}"/>
              </a:ext>
            </a:extLst>
          </p:cNvPr>
          <p:cNvSpPr txBox="1"/>
          <p:nvPr/>
        </p:nvSpPr>
        <p:spPr>
          <a:xfrm>
            <a:off x="6633168" y="2895600"/>
            <a:ext cx="53302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Métricas de Sucesso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CAC (Custo de Aquisição de Cliente) &lt; 20% do LTV (valor do contrato anual).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Conversão de 70% dos projetos-piloto em clientes pagantes.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 de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clientes no primeiro ano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receita projetada de R$ 12 milhões.</a:t>
            </a:r>
          </a:p>
        </p:txBody>
      </p:sp>
      <p:sp>
        <p:nvSpPr>
          <p:cNvPr id="18" name="Text 18">
            <a:extLst>
              <a:ext uri="{FF2B5EF4-FFF2-40B4-BE49-F238E27FC236}">
                <a16:creationId xmlns:a16="http://schemas.microsoft.com/office/drawing/2014/main" id="{ABFB887D-CC57-57EE-7C03-CBC814BF3415}"/>
              </a:ext>
            </a:extLst>
          </p:cNvPr>
          <p:cNvSpPr/>
          <p:nvPr/>
        </p:nvSpPr>
        <p:spPr>
          <a:xfrm>
            <a:off x="7086600" y="552204"/>
            <a:ext cx="2409503" cy="103874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6750" b="1" dirty="0">
                <a:solidFill>
                  <a:srgbClr val="69DAD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+42%</a:t>
            </a:r>
            <a:endParaRPr lang="en-US" sz="6750" dirty="0">
              <a:solidFill>
                <a:srgbClr val="69DA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57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4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37918" y="1969116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rgbClr val="00B8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77820" y="2302110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Planejamento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57549" y="1971910"/>
            <a:ext cx="2228850" cy="899794"/>
            <a:chOff x="2883154" y="1945894"/>
            <a:chExt cx="2228850" cy="899794"/>
          </a:xfrm>
        </p:grpSpPr>
        <p:sp>
          <p:nvSpPr>
            <p:cNvPr id="10" name="object 10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solidFill>
              <a:srgbClr val="6ADBD9">
                <a:alpha val="8980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35221" y="2195683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Exploratória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62548" y="1971910"/>
            <a:ext cx="2230120" cy="899794"/>
            <a:chOff x="4788153" y="1945894"/>
            <a:chExt cx="2230120" cy="899794"/>
          </a:xfrm>
        </p:grpSpPr>
        <p:sp>
          <p:nvSpPr>
            <p:cNvPr id="14" name="object 14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1E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52031" y="2195683"/>
            <a:ext cx="82550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Estatística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915400" y="1981200"/>
            <a:ext cx="2228850" cy="899794"/>
            <a:chOff x="8601202" y="1945894"/>
            <a:chExt cx="2228850" cy="899794"/>
          </a:xfrm>
        </p:grpSpPr>
        <p:sp>
          <p:nvSpPr>
            <p:cNvPr id="22" name="object 22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590823" y="2295760"/>
            <a:ext cx="774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Conclusões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62099" y="3452881"/>
            <a:ext cx="1701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 err="1">
                <a:solidFill>
                  <a:srgbClr val="434343"/>
                </a:solidFill>
                <a:latin typeface="Segoe UI"/>
                <a:cs typeface="Segoe UI"/>
              </a:rPr>
              <a:t>Objetivos</a:t>
            </a:r>
            <a:endParaRPr sz="1200" dirty="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Conceitos</a:t>
            </a:r>
            <a:endParaRPr sz="1200" dirty="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Critérios</a:t>
            </a:r>
            <a:endParaRPr sz="1200" dirty="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Segoe UI"/>
                <a:cs typeface="Segoe UI"/>
              </a:rPr>
              <a:t>Histórico</a:t>
            </a:r>
            <a:r>
              <a:rPr sz="1200" spc="-3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434343"/>
                </a:solidFill>
                <a:latin typeface="Segoe UI"/>
                <a:cs typeface="Segoe UI"/>
              </a:rPr>
              <a:t>de</a:t>
            </a: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434343"/>
                </a:solidFill>
                <a:latin typeface="Segoe UI"/>
                <a:cs typeface="Segoe UI"/>
              </a:rPr>
              <a:t>dados</a:t>
            </a:r>
            <a:endParaRPr sz="1200" dirty="0">
              <a:latin typeface="Segoe UI"/>
              <a:cs typeface="Segoe U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Segoe UI"/>
                <a:cs typeface="Segoe UI"/>
              </a:rPr>
              <a:t>Variáveis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01465" y="3079553"/>
            <a:ext cx="156743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Segoe UI"/>
                <a:cs typeface="Segoe UI"/>
              </a:rPr>
              <a:t>Análise</a:t>
            </a:r>
            <a:r>
              <a:rPr sz="1400" b="1" spc="27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Segoe UI"/>
                <a:cs typeface="Segoe UI"/>
              </a:rPr>
              <a:t>preliminar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01464" y="3446633"/>
            <a:ext cx="1701799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200" b="1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/>
              <a:t>Medidas de posição e dispersão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/>
              <a:t>Análise de outliers</a:t>
            </a:r>
            <a:endParaRPr b="0" dirty="0"/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/>
              <a:t>Frequência para variáveis qualitativas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/>
              <a:t>Relação entre variáveis financeiras, categóricas e temporais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/>
              <a:t>Tendência, sazonalidade e ruído</a:t>
            </a:r>
            <a:endParaRPr b="0" dirty="0"/>
          </a:p>
        </p:txBody>
      </p:sp>
      <p:sp>
        <p:nvSpPr>
          <p:cNvPr id="28" name="object 28"/>
          <p:cNvSpPr txBox="1"/>
          <p:nvPr/>
        </p:nvSpPr>
        <p:spPr>
          <a:xfrm>
            <a:off x="5405118" y="3431003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Segoe UI"/>
                <a:cs typeface="Segoe UI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34343"/>
                </a:solidFill>
                <a:latin typeface="Segoe UI"/>
                <a:cs typeface="Segoe UI"/>
              </a:rPr>
              <a:t>Regressão Linear / Random Forest (multivariada)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194200" y="3054620"/>
            <a:ext cx="1938651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Definição</a:t>
            </a:r>
            <a:r>
              <a:rPr lang="pt-BR" sz="1400" b="1" spc="15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da</a:t>
            </a:r>
            <a:r>
              <a:rPr lang="pt-BR" sz="1400" b="1" spc="19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técnica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194200" y="3416788"/>
            <a:ext cx="1732279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Aplicações práticas e recomendações</a:t>
            </a:r>
            <a:endParaRPr sz="1200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924484"/>
          </a:xfrm>
          <a:prstGeom prst="rect">
            <a:avLst/>
          </a:prstGeom>
        </p:spPr>
        <p:txBody>
          <a:bodyPr vert="horz" wrap="square" lIns="0" tIns="549783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</a:t>
            </a:r>
            <a:r>
              <a:rPr spc="2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E0F717-377B-9D20-D1AA-400DDA06DC79}"/>
              </a:ext>
            </a:extLst>
          </p:cNvPr>
          <p:cNvSpPr txBox="1"/>
          <p:nvPr/>
        </p:nvSpPr>
        <p:spPr>
          <a:xfrm>
            <a:off x="5441367" y="3048867"/>
            <a:ext cx="1850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Avaliação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técnicas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0E7CFCB-3A7A-E05C-51B7-DF0AF8B8EB57}"/>
              </a:ext>
            </a:extLst>
          </p:cNvPr>
          <p:cNvSpPr txBox="1"/>
          <p:nvPr/>
        </p:nvSpPr>
        <p:spPr>
          <a:xfrm>
            <a:off x="1137918" y="3048867"/>
            <a:ext cx="2207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Definição</a:t>
            </a:r>
            <a:r>
              <a:rPr lang="pt-BR" sz="1400" b="1" spc="13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do</a:t>
            </a:r>
            <a:r>
              <a:rPr lang="pt-BR" sz="1400" b="1" spc="16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problema</a:t>
            </a:r>
            <a:endParaRPr lang="pt-BR" sz="1400" dirty="0">
              <a:latin typeface="Segoe UI"/>
              <a:cs typeface="Segoe UI"/>
            </a:endParaRP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E9DC91B3-B64A-5A0B-A507-DDFF2C64C094}"/>
              </a:ext>
            </a:extLst>
          </p:cNvPr>
          <p:cNvGrpSpPr/>
          <p:nvPr/>
        </p:nvGrpSpPr>
        <p:grpSpPr>
          <a:xfrm>
            <a:off x="7038974" y="1976531"/>
            <a:ext cx="2230120" cy="899794"/>
            <a:chOff x="4788153" y="1945894"/>
            <a:chExt cx="2230120" cy="89979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27A60D26-2C2D-24B1-556E-E2DBCA60D697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FA7175BB-71B6-50B1-682E-43C5B75D8575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24">
            <a:extLst>
              <a:ext uri="{FF2B5EF4-FFF2-40B4-BE49-F238E27FC236}">
                <a16:creationId xmlns:a16="http://schemas.microsoft.com/office/drawing/2014/main" id="{2B9B10B0-19E9-AEBC-07D1-26B024FDB5C7}"/>
              </a:ext>
            </a:extLst>
          </p:cNvPr>
          <p:cNvSpPr txBox="1"/>
          <p:nvPr/>
        </p:nvSpPr>
        <p:spPr>
          <a:xfrm>
            <a:off x="7606030" y="2195683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tx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E285B313-F3E7-0FCA-15CF-0365B9037E91}"/>
              </a:ext>
            </a:extLst>
          </p:cNvPr>
          <p:cNvSpPr txBox="1"/>
          <p:nvPr/>
        </p:nvSpPr>
        <p:spPr>
          <a:xfrm>
            <a:off x="7397242" y="2997033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Avaliação das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técnicas ML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CE1F0BA3-0555-3234-D5AB-ACC18E9E48AE}"/>
              </a:ext>
            </a:extLst>
          </p:cNvPr>
          <p:cNvSpPr txBox="1"/>
          <p:nvPr/>
        </p:nvSpPr>
        <p:spPr>
          <a:xfrm>
            <a:off x="7397242" y="3543897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Random Forest</a:t>
            </a:r>
            <a:endParaRPr sz="1200" dirty="0">
              <a:solidFill>
                <a:srgbClr val="434343"/>
              </a:solidFill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48C0-B8ED-7C35-892B-02D016E9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43EEA2-0438-8894-9D52-67BE090C8C80}"/>
              </a:ext>
            </a:extLst>
          </p:cNvPr>
          <p:cNvSpPr/>
          <p:nvPr/>
        </p:nvSpPr>
        <p:spPr>
          <a:xfrm>
            <a:off x="539626" y="1077210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5957CF-F68B-F4D2-4E27-2B50ADE42070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78A08B5-25BD-AC23-D89E-44FBB20EF6F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24168732-7457-D40A-6EB5-45543F1A35A4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40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73B278E0-DBD0-0AC5-8E89-28C781391824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5FD268-B536-1679-D3F5-22099698AD39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LGPD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3AF7D1-81BF-A71E-AF7C-47AE5599F37B}"/>
              </a:ext>
            </a:extLst>
          </p:cNvPr>
          <p:cNvSpPr txBox="1"/>
          <p:nvPr/>
        </p:nvSpPr>
        <p:spPr>
          <a:xfrm>
            <a:off x="539626" y="2552920"/>
            <a:ext cx="46074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Aumentar o A Lei Geral de Proteção de Dados Pessoais (LGPD), Lei nº 13.709/2018, é a legislação brasileira que regula as atividades de tratamento de dados pessoais, incluindo sua coleta, armazenamento, tratamento e compartilhamento. O objetivo principal da LGPD é proteger os direitos fundamentais de liberdade e de privacidade e o livre desenvolvimento da personalidade da pessoa natural. Analisando a base usada, os campos contêm informações que NÃO podem identificar direta ou indiretamente uma pessoa natural. Portanto, esses dados NÃO estão sujeitos à LGPD.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A57B7DCA-7D7C-D0BF-76DE-9E11806EB3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786260"/>
            <a:ext cx="4059869" cy="40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44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F10BA-72A2-CBD1-F57B-C2FA5B59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94BD05A-3BA3-8C57-6C7B-A092A1A3806F}"/>
              </a:ext>
            </a:extLst>
          </p:cNvPr>
          <p:cNvSpPr/>
          <p:nvPr/>
        </p:nvSpPr>
        <p:spPr>
          <a:xfrm>
            <a:off x="534710" y="1077210"/>
            <a:ext cx="24141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pt-BR" sz="2400" dirty="0"/>
              <a:t>Planos e Projetos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29C6C36-9440-2182-325A-9CB85654850A}"/>
              </a:ext>
            </a:extLst>
          </p:cNvPr>
          <p:cNvSpPr/>
          <p:nvPr/>
        </p:nvSpPr>
        <p:spPr>
          <a:xfrm>
            <a:off x="539626" y="584767"/>
            <a:ext cx="49886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Zion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Predictive</a:t>
            </a:r>
            <a:r>
              <a:rPr lang="pt-BR" sz="3200" b="1" dirty="0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b="1" dirty="0" err="1">
                <a:solidFill>
                  <a:srgbClr val="69DAD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Aviation</a:t>
            </a:r>
            <a:endParaRPr lang="en-US" sz="3200" b="1" dirty="0">
              <a:solidFill>
                <a:srgbClr val="69DAD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C9B13542-C709-5D35-637E-95D58128459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A1D02C27-E1D1-0B82-5597-EB78B0953FBB}"/>
              </a:ext>
            </a:extLst>
          </p:cNvPr>
          <p:cNvSpPr txBox="1"/>
          <p:nvPr/>
        </p:nvSpPr>
        <p:spPr>
          <a:xfrm>
            <a:off x="11557127" y="499872"/>
            <a:ext cx="155575" cy="14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40"/>
              </a:lnSpc>
            </a:pPr>
            <a:r>
              <a:rPr lang="pt-BR" sz="1200" spc="-25" dirty="0">
                <a:solidFill>
                  <a:srgbClr val="6ADBD9"/>
                </a:solidFill>
                <a:latin typeface="Calibri"/>
                <a:cs typeface="Calibri"/>
              </a:rPr>
              <a:t>41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93395F0-8AD8-8AED-DC80-EF3A021FB6B5}"/>
              </a:ext>
            </a:extLst>
          </p:cNvPr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81B040-E191-DD2A-0418-B68A7B668882}"/>
              </a:ext>
            </a:extLst>
          </p:cNvPr>
          <p:cNvSpPr txBox="1"/>
          <p:nvPr/>
        </p:nvSpPr>
        <p:spPr>
          <a:xfrm>
            <a:off x="539626" y="1630399"/>
            <a:ext cx="502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64F159-70C5-02D0-8930-7A59E147C18F}"/>
              </a:ext>
            </a:extLst>
          </p:cNvPr>
          <p:cNvSpPr txBox="1"/>
          <p:nvPr/>
        </p:nvSpPr>
        <p:spPr>
          <a:xfrm>
            <a:off x="534710" y="2095354"/>
            <a:ext cx="556129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Governança (G)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Políticas de conformidade com 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LGPD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Auditorias regulares de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segurança de dados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Transparência total nos processos de tratamento de dados.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(S)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Iniciativas para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inclusão e diversidade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entre clientes e parceiros.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Monitoramento e melhoria contínua da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satisfação do cliente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Projetos de acessibilidade em plataformas e dashboards.</a:t>
            </a:r>
          </a:p>
          <a:p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Ambiental (E)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Incentivo a processos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100% digitais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reduzindo uso de papel.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Apoio à redução de emissões: modelo preditivo evita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voos subutilizados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otimizando ocupação.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Coleta e análise de dados ambientais de parceiros para identificar áreas de melhoria.</a:t>
            </a:r>
          </a:p>
        </p:txBody>
      </p:sp>
    </p:spTree>
    <p:extLst>
      <p:ext uri="{BB962C8B-B14F-4D97-AF65-F5344CB8AC3E}">
        <p14:creationId xmlns:p14="http://schemas.microsoft.com/office/powerpoint/2010/main" val="654875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5">
            <a:extLst>
              <a:ext uri="{FF2B5EF4-FFF2-40B4-BE49-F238E27FC236}">
                <a16:creationId xmlns:a16="http://schemas.microsoft.com/office/drawing/2014/main" id="{32997EBB-CD08-CCEE-7581-E63EECA45B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B5B461-40FF-9B01-8E1F-E58650F906ED}"/>
              </a:ext>
            </a:extLst>
          </p:cNvPr>
          <p:cNvSpPr txBox="1"/>
          <p:nvPr/>
        </p:nvSpPr>
        <p:spPr>
          <a:xfrm>
            <a:off x="4114800" y="2481145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OBRIGADO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D047AE3-47CE-46AE-AEF5-4CB351C18FAE}"/>
              </a:ext>
            </a:extLst>
          </p:cNvPr>
          <p:cNvSpPr txBox="1"/>
          <p:nvPr/>
        </p:nvSpPr>
        <p:spPr>
          <a:xfrm>
            <a:off x="7603057" y="3484096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Atenciosamente</a:t>
            </a:r>
            <a:b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Thiago Perez</a:t>
            </a:r>
          </a:p>
        </p:txBody>
      </p:sp>
    </p:spTree>
    <p:extLst>
      <p:ext uri="{BB962C8B-B14F-4D97-AF65-F5344CB8AC3E}">
        <p14:creationId xmlns:p14="http://schemas.microsoft.com/office/powerpoint/2010/main" val="32044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dirty="0">
                <a:solidFill>
                  <a:srgbClr val="6ADBD9"/>
                </a:solidFill>
                <a:latin typeface="Calibri"/>
                <a:cs typeface="Calibri"/>
              </a:rPr>
              <a:t>5</a:t>
            </a:r>
            <a:endParaRPr lang="pt-BR"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165926" y="2067667"/>
            <a:ext cx="2472055" cy="906780"/>
          </a:xfrm>
          <a:custGeom>
            <a:avLst/>
            <a:gdLst/>
            <a:ahLst/>
            <a:cxnLst/>
            <a:rect l="l" t="t" r="r" b="b"/>
            <a:pathLst>
              <a:path w="2472055" h="906780">
                <a:moveTo>
                  <a:pt x="2018411" y="0"/>
                </a:moveTo>
                <a:lnTo>
                  <a:pt x="0" y="0"/>
                </a:lnTo>
                <a:lnTo>
                  <a:pt x="453364" y="453389"/>
                </a:lnTo>
                <a:lnTo>
                  <a:pt x="0" y="906779"/>
                </a:lnTo>
                <a:lnTo>
                  <a:pt x="2018411" y="906779"/>
                </a:lnTo>
                <a:lnTo>
                  <a:pt x="2471801" y="453389"/>
                </a:lnTo>
                <a:lnTo>
                  <a:pt x="2018411" y="0"/>
                </a:lnTo>
                <a:close/>
              </a:path>
            </a:pathLst>
          </a:custGeom>
          <a:solidFill>
            <a:srgbClr val="00B8A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05828" y="2400661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Planejamento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85557" y="2070461"/>
            <a:ext cx="2228850" cy="899794"/>
            <a:chOff x="2883154" y="1945894"/>
            <a:chExt cx="2228850" cy="899794"/>
          </a:xfrm>
        </p:grpSpPr>
        <p:sp>
          <p:nvSpPr>
            <p:cNvPr id="10" name="object 10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8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8" y="886840"/>
                  </a:lnTo>
                  <a:lnTo>
                    <a:pt x="2215642" y="443356"/>
                  </a:lnTo>
                  <a:lnTo>
                    <a:pt x="1772158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89504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8" y="0"/>
                  </a:lnTo>
                  <a:lnTo>
                    <a:pt x="2215642" y="443356"/>
                  </a:lnTo>
                  <a:lnTo>
                    <a:pt x="1772158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63229" y="2294234"/>
            <a:ext cx="813435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7653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Análise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Exploratória</a:t>
            </a:r>
            <a:endParaRPr sz="1200">
              <a:latin typeface="Segoe UI"/>
              <a:cs typeface="Segoe U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90556" y="2070461"/>
            <a:ext cx="2230120" cy="899794"/>
            <a:chOff x="4788153" y="1945894"/>
            <a:chExt cx="2230120" cy="899794"/>
          </a:xfrm>
        </p:grpSpPr>
        <p:sp>
          <p:nvSpPr>
            <p:cNvPr id="14" name="object 14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880039" y="2294234"/>
            <a:ext cx="825500" cy="394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8105" marR="5080" indent="-66040">
              <a:lnSpc>
                <a:spcPct val="101699"/>
              </a:lnSpc>
              <a:spcBef>
                <a:spcPts val="75"/>
              </a:spcBef>
            </a:pP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Modelagem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Estatística</a:t>
            </a:r>
            <a:endParaRPr sz="1200" dirty="0">
              <a:latin typeface="Segoe UI"/>
              <a:cs typeface="Segoe U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972550" y="2076811"/>
            <a:ext cx="2228850" cy="899794"/>
            <a:chOff x="8601202" y="1945894"/>
            <a:chExt cx="2228850" cy="899794"/>
          </a:xfrm>
        </p:grpSpPr>
        <p:sp>
          <p:nvSpPr>
            <p:cNvPr id="22" name="object 22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1772157" y="0"/>
                  </a:moveTo>
                  <a:lnTo>
                    <a:pt x="0" y="0"/>
                  </a:lnTo>
                  <a:lnTo>
                    <a:pt x="443483" y="443356"/>
                  </a:lnTo>
                  <a:lnTo>
                    <a:pt x="0" y="886840"/>
                  </a:lnTo>
                  <a:lnTo>
                    <a:pt x="1772157" y="886840"/>
                  </a:lnTo>
                  <a:lnTo>
                    <a:pt x="2215642" y="443356"/>
                  </a:lnTo>
                  <a:lnTo>
                    <a:pt x="1772157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07552" y="1952244"/>
              <a:ext cx="2216150" cy="887094"/>
            </a:xfrm>
            <a:custGeom>
              <a:avLst/>
              <a:gdLst/>
              <a:ahLst/>
              <a:cxnLst/>
              <a:rect l="l" t="t" r="r" b="b"/>
              <a:pathLst>
                <a:path w="2216150" h="887094">
                  <a:moveTo>
                    <a:pt x="0" y="0"/>
                  </a:moveTo>
                  <a:lnTo>
                    <a:pt x="1772157" y="0"/>
                  </a:lnTo>
                  <a:lnTo>
                    <a:pt x="2215642" y="443356"/>
                  </a:lnTo>
                  <a:lnTo>
                    <a:pt x="1772157" y="886840"/>
                  </a:lnTo>
                  <a:lnTo>
                    <a:pt x="0" y="886840"/>
                  </a:lnTo>
                  <a:lnTo>
                    <a:pt x="443483" y="443356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637726" y="2407011"/>
            <a:ext cx="774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Conclusões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924484"/>
          </a:xfrm>
          <a:prstGeom prst="rect">
            <a:avLst/>
          </a:prstGeom>
        </p:spPr>
        <p:txBody>
          <a:bodyPr vert="horz" wrap="square" lIns="0" tIns="549783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Metodologia</a:t>
            </a:r>
            <a:r>
              <a:rPr spc="2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</a:p>
        </p:txBody>
      </p:sp>
      <p:sp>
        <p:nvSpPr>
          <p:cNvPr id="17" name="object 25">
            <a:extLst>
              <a:ext uri="{FF2B5EF4-FFF2-40B4-BE49-F238E27FC236}">
                <a16:creationId xmlns:a16="http://schemas.microsoft.com/office/drawing/2014/main" id="{833ACFD4-91A2-A9C1-FB73-71DCB457B0B0}"/>
              </a:ext>
            </a:extLst>
          </p:cNvPr>
          <p:cNvSpPr txBox="1"/>
          <p:nvPr/>
        </p:nvSpPr>
        <p:spPr>
          <a:xfrm>
            <a:off x="1593121" y="3516408"/>
            <a:ext cx="17018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265"/>
              </a:spcBef>
              <a:buFont typeface="Arial"/>
              <a:buChar char="•"/>
              <a:tabLst>
                <a:tab pos="185420" algn="l"/>
              </a:tabLst>
            </a:pPr>
            <a:r>
              <a:rPr sz="1200" spc="-10" dirty="0" err="1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Conceitos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8D8DC25-7719-FF2B-5C85-71936C82F77B}"/>
              </a:ext>
            </a:extLst>
          </p:cNvPr>
          <p:cNvSpPr txBox="1"/>
          <p:nvPr/>
        </p:nvSpPr>
        <p:spPr>
          <a:xfrm>
            <a:off x="1200071" y="3111522"/>
            <a:ext cx="2338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Definição</a:t>
            </a:r>
            <a:r>
              <a:rPr lang="pt-BR" sz="1400" b="1" spc="13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dirty="0">
                <a:solidFill>
                  <a:srgbClr val="434343"/>
                </a:solidFill>
                <a:latin typeface="Segoe UI"/>
                <a:cs typeface="Segoe UI"/>
              </a:rPr>
              <a:t>do</a:t>
            </a:r>
            <a:r>
              <a:rPr lang="pt-BR" sz="1400" b="1" spc="16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Segoe UI"/>
                <a:cs typeface="Segoe UI"/>
              </a:rPr>
              <a:t>problema</a:t>
            </a:r>
            <a:endParaRPr lang="pt-BR" sz="1400" dirty="0">
              <a:latin typeface="Segoe UI"/>
              <a:cs typeface="Segoe UI"/>
            </a:endParaRP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E5164D4E-C801-E33F-0102-7D2FB8E52E59}"/>
              </a:ext>
            </a:extLst>
          </p:cNvPr>
          <p:cNvSpPr txBox="1"/>
          <p:nvPr/>
        </p:nvSpPr>
        <p:spPr>
          <a:xfrm>
            <a:off x="3512180" y="3152580"/>
            <a:ext cx="1565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Análise</a:t>
            </a:r>
            <a:r>
              <a:rPr sz="1400" b="1" spc="275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preliminar</a:t>
            </a:r>
            <a:endParaRPr sz="1400" dirty="0">
              <a:solidFill>
                <a:schemeClr val="bg1">
                  <a:lumMod val="8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8E9C4B66-4E27-8FC2-66E0-2CCC530E7D80}"/>
              </a:ext>
            </a:extLst>
          </p:cNvPr>
          <p:cNvSpPr txBox="1"/>
          <p:nvPr/>
        </p:nvSpPr>
        <p:spPr>
          <a:xfrm>
            <a:off x="3427288" y="3532038"/>
            <a:ext cx="1701799" cy="209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>
              <a:lnSpc>
                <a:spcPct val="100000"/>
              </a:lnSpc>
              <a:spcBef>
                <a:spcPts val="100"/>
              </a:spcBef>
              <a:defRPr sz="1200" b="1">
                <a:solidFill>
                  <a:srgbClr val="434343"/>
                </a:solidFill>
                <a:latin typeface="Segoe UI"/>
                <a:cs typeface="Segoe UI"/>
              </a:defRPr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Medidas de posição e dispersão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outliers</a:t>
            </a:r>
            <a:endParaRPr b="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para variáveis qualitativas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Relação entre variáveis financeiras, categóricas e temporais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Tendência, sazonalidade e ruído</a:t>
            </a:r>
            <a:endParaRPr b="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object 28">
            <a:extLst>
              <a:ext uri="{FF2B5EF4-FFF2-40B4-BE49-F238E27FC236}">
                <a16:creationId xmlns:a16="http://schemas.microsoft.com/office/drawing/2014/main" id="{A9563A57-CE70-2FA9-EA83-581A6769C175}"/>
              </a:ext>
            </a:extLst>
          </p:cNvPr>
          <p:cNvSpPr txBox="1"/>
          <p:nvPr/>
        </p:nvSpPr>
        <p:spPr>
          <a:xfrm>
            <a:off x="5230942" y="3516408"/>
            <a:ext cx="1856990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  <a:defRPr sz="1200"/>
            </a:lvl1pPr>
          </a:lstStyle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ARIMA (séries temporais)</a:t>
            </a:r>
          </a:p>
          <a:p>
            <a:pPr marL="184150" indent="-1714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Regressão Linear / Random Forest (multivariada)</a:t>
            </a:r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48C8258A-E195-D1D1-9E42-D7E1628A6433}"/>
              </a:ext>
            </a:extLst>
          </p:cNvPr>
          <p:cNvSpPr txBox="1"/>
          <p:nvPr/>
        </p:nvSpPr>
        <p:spPr>
          <a:xfrm>
            <a:off x="9096581" y="3138567"/>
            <a:ext cx="1856990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Definição</a:t>
            </a:r>
            <a:r>
              <a:rPr lang="pt-BR" sz="1400" b="1" spc="150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 </a:t>
            </a: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da</a:t>
            </a:r>
            <a:r>
              <a:rPr lang="pt-BR" sz="1400" b="1" spc="195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técnica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Segoe UI"/>
              <a:cs typeface="Segoe UI"/>
            </a:endParaRPr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2BD57FA8-1117-0EF7-CD90-7B06917A9F7B}"/>
              </a:ext>
            </a:extLst>
          </p:cNvPr>
          <p:cNvSpPr txBox="1"/>
          <p:nvPr/>
        </p:nvSpPr>
        <p:spPr>
          <a:xfrm>
            <a:off x="8993410" y="3502758"/>
            <a:ext cx="1732279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Interpretação dos resultados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Validação com área de negócios</a:t>
            </a:r>
          </a:p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Aplicações práticas e recomendações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3EB0AD2-8920-2516-0896-5EFB8043FA1F}"/>
              </a:ext>
            </a:extLst>
          </p:cNvPr>
          <p:cNvSpPr txBox="1"/>
          <p:nvPr/>
        </p:nvSpPr>
        <p:spPr>
          <a:xfrm>
            <a:off x="5230942" y="3111521"/>
            <a:ext cx="1809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Avaliação </a:t>
            </a:r>
            <a:r>
              <a:rPr lang="pt-BR" sz="1400" b="1" spc="-10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técnicas</a:t>
            </a:r>
            <a:endParaRPr lang="pt-BR" sz="1400" dirty="0">
              <a:solidFill>
                <a:schemeClr val="bg1">
                  <a:lumMod val="85000"/>
                </a:schemeClr>
              </a:solidFill>
              <a:latin typeface="Segoe UI"/>
              <a:cs typeface="Segoe UI"/>
            </a:endParaRPr>
          </a:p>
        </p:txBody>
      </p:sp>
      <p:grpSp>
        <p:nvGrpSpPr>
          <p:cNvPr id="25" name="object 13">
            <a:extLst>
              <a:ext uri="{FF2B5EF4-FFF2-40B4-BE49-F238E27FC236}">
                <a16:creationId xmlns:a16="http://schemas.microsoft.com/office/drawing/2014/main" id="{4EDADF7B-B2A1-3BBB-CFA3-B8DF981FB72E}"/>
              </a:ext>
            </a:extLst>
          </p:cNvPr>
          <p:cNvGrpSpPr/>
          <p:nvPr/>
        </p:nvGrpSpPr>
        <p:grpSpPr>
          <a:xfrm>
            <a:off x="7065108" y="2070461"/>
            <a:ext cx="2230120" cy="899794"/>
            <a:chOff x="4788153" y="1945894"/>
            <a:chExt cx="2230120" cy="899794"/>
          </a:xfrm>
          <a:solidFill>
            <a:schemeClr val="bg1">
              <a:lumMod val="85000"/>
            </a:schemeClr>
          </a:solidFill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0262A343-29DF-169A-D1A4-2B3FD1FA9D02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1773936" y="0"/>
                  </a:moveTo>
                  <a:lnTo>
                    <a:pt x="0" y="0"/>
                  </a:lnTo>
                  <a:lnTo>
                    <a:pt x="443484" y="443356"/>
                  </a:lnTo>
                  <a:lnTo>
                    <a:pt x="0" y="886840"/>
                  </a:lnTo>
                  <a:lnTo>
                    <a:pt x="1773936" y="886840"/>
                  </a:lnTo>
                  <a:lnTo>
                    <a:pt x="2217420" y="443356"/>
                  </a:lnTo>
                  <a:lnTo>
                    <a:pt x="1773936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3C7DED86-032E-F10E-DC6D-3E85CB01CBCC}"/>
                </a:ext>
              </a:extLst>
            </p:cNvPr>
            <p:cNvSpPr/>
            <p:nvPr/>
          </p:nvSpPr>
          <p:spPr>
            <a:xfrm>
              <a:off x="4794503" y="1952244"/>
              <a:ext cx="2217420" cy="887094"/>
            </a:xfrm>
            <a:custGeom>
              <a:avLst/>
              <a:gdLst/>
              <a:ahLst/>
              <a:cxnLst/>
              <a:rect l="l" t="t" r="r" b="b"/>
              <a:pathLst>
                <a:path w="2217420" h="887094">
                  <a:moveTo>
                    <a:pt x="0" y="0"/>
                  </a:moveTo>
                  <a:lnTo>
                    <a:pt x="1773936" y="0"/>
                  </a:lnTo>
                  <a:lnTo>
                    <a:pt x="2217420" y="443356"/>
                  </a:lnTo>
                  <a:lnTo>
                    <a:pt x="1773936" y="886840"/>
                  </a:lnTo>
                  <a:lnTo>
                    <a:pt x="0" y="886840"/>
                  </a:lnTo>
                  <a:lnTo>
                    <a:pt x="443484" y="4433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192">
              <a:solidFill>
                <a:srgbClr val="CFD3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4">
            <a:extLst>
              <a:ext uri="{FF2B5EF4-FFF2-40B4-BE49-F238E27FC236}">
                <a16:creationId xmlns:a16="http://schemas.microsoft.com/office/drawing/2014/main" id="{D1AB640C-C7EE-C3E4-3140-B23E3B586F83}"/>
              </a:ext>
            </a:extLst>
          </p:cNvPr>
          <p:cNvSpPr txBox="1"/>
          <p:nvPr/>
        </p:nvSpPr>
        <p:spPr>
          <a:xfrm>
            <a:off x="7632164" y="2289613"/>
            <a:ext cx="138988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spc="-10" dirty="0">
                <a:solidFill>
                  <a:schemeClr val="bg1"/>
                </a:solidFill>
                <a:latin typeface="Segoe UI"/>
                <a:cs typeface="Segoe UI"/>
              </a:rPr>
              <a:t>Algoritmo de Inteligência Artificial</a:t>
            </a:r>
            <a:endParaRPr sz="12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9A6B8A2-7464-F9C4-7240-F283C4CBB235}"/>
              </a:ext>
            </a:extLst>
          </p:cNvPr>
          <p:cNvSpPr txBox="1"/>
          <p:nvPr/>
        </p:nvSpPr>
        <p:spPr>
          <a:xfrm>
            <a:off x="7423376" y="3090963"/>
            <a:ext cx="18508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chemeClr val="bg1">
                    <a:lumMod val="85000"/>
                  </a:schemeClr>
                </a:solidFill>
                <a:latin typeface="Segoe UI"/>
                <a:cs typeface="Segoe UI"/>
              </a:rPr>
              <a:t>Avaliação das técnicas ML</a:t>
            </a:r>
          </a:p>
        </p:txBody>
      </p:sp>
      <p:sp>
        <p:nvSpPr>
          <p:cNvPr id="30" name="object 30">
            <a:extLst>
              <a:ext uri="{FF2B5EF4-FFF2-40B4-BE49-F238E27FC236}">
                <a16:creationId xmlns:a16="http://schemas.microsoft.com/office/drawing/2014/main" id="{D568A0B6-CC9A-F571-8034-285C4389B97D}"/>
              </a:ext>
            </a:extLst>
          </p:cNvPr>
          <p:cNvSpPr txBox="1"/>
          <p:nvPr/>
        </p:nvSpPr>
        <p:spPr>
          <a:xfrm>
            <a:off x="7423376" y="3637827"/>
            <a:ext cx="17322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239395" indent="-1714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185420" algn="l"/>
              </a:tabLst>
            </a:pP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</a:t>
            </a:r>
            <a:r>
              <a:rPr lang="pt-BR" sz="1200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lang="pt-BR" sz="1200" dirty="0">
                <a:solidFill>
                  <a:schemeClr val="bg1">
                    <a:lumMod val="8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Forest</a:t>
            </a:r>
            <a:endParaRPr sz="1200" dirty="0">
              <a:solidFill>
                <a:schemeClr val="bg1">
                  <a:lumMod val="8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62327" y="839675"/>
            <a:ext cx="1394460" cy="85280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indent="449580" algn="r">
              <a:lnSpc>
                <a:spcPct val="100000"/>
              </a:lnSpc>
              <a:spcBef>
                <a:spcPts val="140"/>
              </a:spcBef>
            </a:pPr>
            <a:r>
              <a:rPr sz="1800" spc="-25" dirty="0">
                <a:solidFill>
                  <a:srgbClr val="FFC000"/>
                </a:solidFill>
                <a:latin typeface="Segoe UI"/>
                <a:cs typeface="Segoe UI"/>
              </a:rPr>
              <a:t>Modificar </a:t>
            </a:r>
            <a:r>
              <a:rPr sz="1800" dirty="0">
                <a:solidFill>
                  <a:srgbClr val="FFC000"/>
                </a:solidFill>
                <a:latin typeface="Segoe UI"/>
                <a:cs typeface="Segoe UI"/>
              </a:rPr>
              <a:t>imagem</a:t>
            </a:r>
            <a:r>
              <a:rPr sz="1800" spc="-40" dirty="0">
                <a:solidFill>
                  <a:srgbClr val="FFC000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FFC000"/>
                </a:solidFill>
                <a:latin typeface="Segoe UI"/>
                <a:cs typeface="Segoe UI"/>
              </a:rPr>
              <a:t>a</a:t>
            </a:r>
            <a:r>
              <a:rPr sz="1800" spc="-35" dirty="0">
                <a:solidFill>
                  <a:srgbClr val="FFC000"/>
                </a:solidFill>
                <a:latin typeface="Segoe UI"/>
                <a:cs typeface="Segoe UI"/>
              </a:rPr>
              <a:t> </a:t>
            </a:r>
            <a:r>
              <a:rPr sz="1800" spc="-30" dirty="0">
                <a:solidFill>
                  <a:srgbClr val="FFC000"/>
                </a:solidFill>
                <a:latin typeface="Segoe UI"/>
                <a:cs typeface="Segoe UI"/>
              </a:rPr>
              <a:t>seu</a:t>
            </a:r>
            <a:endParaRPr sz="1800">
              <a:latin typeface="Segoe UI"/>
              <a:cs typeface="Segoe UI"/>
            </a:endParaRPr>
          </a:p>
          <a:p>
            <a:pPr algn="r">
              <a:lnSpc>
                <a:spcPct val="100000"/>
              </a:lnSpc>
            </a:pPr>
            <a:r>
              <a:rPr sz="1800" spc="-10" dirty="0">
                <a:solidFill>
                  <a:srgbClr val="FFC000"/>
                </a:solidFill>
                <a:latin typeface="Segoe UI"/>
                <a:cs typeface="Segoe UI"/>
              </a:rPr>
              <a:t>critério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00983" y="836029"/>
            <a:ext cx="7056755" cy="49686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objetivo central deste trabalho é desenvolver um modelo preditivo robusto e confiável para estimar, com elevada precisão, os valores de tarifa associados aos produtos e clientes de uma empresa do setor aéreo. A proposta visa transformar dados históricos em insights acionáveis, capazes de apoiar a tomada de decisões estratégicas, otimizar o planejamento financeiro e melhorar a gestão de receitas.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estudo abrange desde a preparação da base de dados — incluindo limpeza, padronização de formatos monetários e temporais, tratamento de valores ausentes e criação de variáveis derivadas — até a realização de análises exploratórias detalhadas. Serão investigadas as distribuições de tarifas, a existência de padrões sazonais, tendências temporais e o impacto de fatores categóricos e financeiros como companhia aérea, rota, mercado e segmento.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modelagem combinará diferentes abordagens: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Séries Temporais (ARIMA)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capturar padrões históricos e sazonais.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Modelos multivariados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como Regressão Linear e Random Forest para incorporar variáveis temporais, categóricas e financeiras no processo preditivo.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modelos serão avaliados por métricas estatísticas (MSE, RMSE, MAE, MAPE) e comparados quanto à capacidade de previsão, robustez e aplicabilidade prática. A seleção final considerará não apenas o desempenho numérico, mas também a aderência às necessidades de negócio.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 final, espera-se entregar uma solução capaz de antecipar valores de tarifa com base em diferentes cenários, oferecendo vantagem competitiva por meio de estratégias de precificação mais assertivas, melhor alocação de recursos e gestão proativa das receitas.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9142"/>
            <a:ext cx="3337559" cy="684885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726941" y="319278"/>
            <a:ext cx="41216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pc="-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Trabalho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3485515" cy="6858000"/>
            <a:chOff x="0" y="0"/>
            <a:chExt cx="3485515" cy="685800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619" y="6620254"/>
              <a:ext cx="3096768" cy="1280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3188207" cy="685799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487277" y="735456"/>
            <a:ext cx="8628523" cy="58304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indústria de transporte aéreo, altamente competitiva e sensível a variações de demanda, enfrenta desafios constantes para equilibrar eficiência operacional, maximização de receitas e controle de custos. Nesse contexto, a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precificação de tarifas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um fator crítico para o desempenho financeiro das empresas, pois influencia diretamente a rentabilidade, a participação de mercado e a percepção de valor pelos clientes.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tarifas não refletem apenas o preço de um bilhete, mas incorporam múltiplos elementos: taxas específicas, características do cliente, sazonalidade, rotas, tipo de serviço, bem como flutuações macroeconômicas e operacionais. A ausência de previsões precisas pode gerar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impactos significativos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como orçamentos desalinhados, alocação ineficiente de recursos, decisões estratégicas mal embasadas e perda de competitividade.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outro lado, uma previsão acurada de tarifas possibilita: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Aprimoramento do planejamento financeiro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 maior controle sobre receitas e margens.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Estratégias comerciais mais assertivas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ajustando preços conforme padrões sazonais e de demanda.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 segmentação de mercado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identificando oportunidades por rota, companhia ou perfil de cliente.</a:t>
            </a:r>
          </a:p>
          <a:p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Vantagem competitiva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permitindo respostas rápidas às oscilações de mercado.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Diante desse cenário, surge a necessidade de desenvolver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modelos preditivos robustos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capazes de transformar dados brutos — como datas de emissão, tipo de produto, perfil do cliente, indicadores financeiros e históricos de vendas — em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estratégicos e acionáveis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Para isso, o uso de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exploratória, engenharia de variáveis, séries temporais e algoritmos de aprendizado de máquina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torna essencial.</a:t>
            </a:r>
          </a:p>
          <a:p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presente projeto busca não apenas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melhorar a acurácia das previsões de tarifas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mas também oferecer uma ferramenta prática que apoie a tomada de decisões estratégicas, otimize recursos e promova maior transparência e eficiência no relacionamento com o cliente. Assim, a previsão de tarifas deixa de ser uma estimativa genérica e passa a se tornar um </a:t>
            </a:r>
            <a:r>
              <a:rPr lang="pt-BR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ativo estratégico</a:t>
            </a:r>
            <a:r>
              <a:rPr lang="pt-BR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o crescimento sustentável da empresa.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580241" y="314325"/>
            <a:ext cx="51065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Contextualização</a:t>
            </a:r>
            <a:r>
              <a:rPr spc="4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</a:t>
            </a:r>
            <a:r>
              <a:rPr spc="-1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1211613"/>
          </a:xfrm>
          <a:prstGeom prst="rect">
            <a:avLst/>
          </a:prstGeom>
        </p:spPr>
        <p:txBody>
          <a:bodyPr vert="horz" wrap="square" lIns="0" tIns="46837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Base de Dados</a:t>
            </a:r>
            <a:b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3.i.</a:t>
            </a:r>
            <a:r>
              <a:rPr spc="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Critérios</a:t>
            </a:r>
            <a:endParaRPr spc="-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8991" y="1246178"/>
            <a:ext cx="7046595" cy="3037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Visão</a:t>
            </a:r>
            <a:r>
              <a:rPr sz="1400" b="1" spc="17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</a:t>
            </a:r>
            <a:r>
              <a:rPr sz="1400" b="1" spc="1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3515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</a:t>
            </a:r>
            <a:r>
              <a:rPr sz="1200" spc="-6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linha</a:t>
            </a:r>
            <a:r>
              <a:rPr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 base</a:t>
            </a:r>
            <a:r>
              <a:rPr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representa</a:t>
            </a:r>
            <a:r>
              <a:rPr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uma</a:t>
            </a:r>
            <a:r>
              <a:rPr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venda</a:t>
            </a:r>
            <a:r>
              <a:rPr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suas</a:t>
            </a:r>
            <a:r>
              <a:rPr sz="1200" spc="-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respectivas</a:t>
            </a:r>
            <a:r>
              <a:rPr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informações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2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14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sz="1400" b="1" spc="1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</a:t>
            </a:r>
            <a:r>
              <a:rPr sz="1400" b="1" spc="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83515" marR="5080" indent="-1714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299085" algn="l"/>
                <a:tab pos="299720" algn="l"/>
              </a:tabLst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1200" spc="-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200" spc="-4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</a:t>
            </a:r>
            <a:r>
              <a:rPr lang="pt-BR" sz="1200" spc="-8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</a:t>
            </a:r>
            <a:r>
              <a:rPr lang="pt-BR" sz="1200" spc="-3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lang="pt-BR" sz="1200" spc="-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</a:t>
            </a:r>
            <a:r>
              <a:rPr lang="pt-BR" sz="1200" spc="-4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seguintes</a:t>
            </a:r>
            <a:r>
              <a:rPr lang="pt-BR" sz="1200" spc="-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lang="pt-BR" sz="1200" spc="-6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descritivas: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dt_faturamento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sistema_orig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codigo_externo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produto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dt_emissao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cia_forn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for_codigo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bilhete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loc_cia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tourcode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processo cliente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cli_nome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nome_pax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rota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cli_tarifa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tp_online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forn_tarifa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cli_taxas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vlr_fee_cli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vlr_comis_cli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abatimento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fee_cli_sem_rav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vlr_saldo_cli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cc_cod_autoriz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dt_vencimento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cond_pgto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tp_proc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pos_processo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dt_inclusao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iata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empresa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cli_grupo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forma_pgto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dt_inicio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fatura_cli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dt_termino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usr_faturamento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usr_inclusao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ts_alteracao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forma_pgto_cli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bas_tarifaria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base passou por tratamento de dados: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Conversão de datas (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dt_faturamento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dt_emissao</a:t>
            </a: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Criação de variáveis derivadas: ano, mês e dia da semana.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Tratamento de valores ausentes nas variáveis financeiras com substituição por zero.</a:t>
            </a: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28991" y="4425988"/>
            <a:ext cx="16630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</a:t>
            </a:r>
            <a:r>
              <a:rPr sz="1400" b="1" spc="10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dirty="0">
                <a:solidFill>
                  <a:srgbClr val="434343"/>
                </a:solidFill>
                <a:latin typeface="Segoe UI"/>
                <a:cs typeface="Segoe UI"/>
              </a:rPr>
              <a:t>de</a:t>
            </a:r>
            <a:r>
              <a:rPr sz="1400" b="1" spc="155" dirty="0">
                <a:solidFill>
                  <a:srgbClr val="434343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Segoe UI"/>
                <a:cs typeface="Segoe UI"/>
              </a:rPr>
              <a:t>Análise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28991" y="5513077"/>
            <a:ext cx="388140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</a:t>
            </a:r>
            <a:r>
              <a:rPr lang="pt-BR" sz="1200" b="1" spc="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(18</a:t>
            </a:r>
            <a:r>
              <a:rPr lang="pt-BR" sz="1200" b="1" spc="9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meses):</a:t>
            </a:r>
            <a:r>
              <a:rPr lang="pt-BR" sz="1200" b="1" spc="13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01/01/2022</a:t>
            </a:r>
            <a:r>
              <a:rPr lang="pt-BR" sz="1200" spc="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1200" spc="9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19/06/2023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204" y="1246632"/>
            <a:ext cx="2234184" cy="2235708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84478" y="3133025"/>
            <a:ext cx="14436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b="1" dirty="0">
                <a:solidFill>
                  <a:srgbClr val="FFFFFF"/>
                </a:solidFill>
                <a:latin typeface="Segoe UI"/>
                <a:cs typeface="Segoe UI"/>
              </a:rPr>
              <a:t>1.048.576 </a:t>
            </a:r>
            <a:r>
              <a:rPr sz="1200" b="1" spc="-10" dirty="0" err="1">
                <a:solidFill>
                  <a:srgbClr val="FFFFFF"/>
                </a:solidFill>
                <a:latin typeface="Segoe UI"/>
                <a:cs typeface="Segoe UI"/>
              </a:rPr>
              <a:t>vendas</a:t>
            </a:r>
            <a:endParaRPr sz="1200" dirty="0">
              <a:latin typeface="Segoe UI"/>
              <a:cs typeface="Segoe UI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B6E6446-104C-E055-A297-E13AEBED66D4}"/>
              </a:ext>
            </a:extLst>
          </p:cNvPr>
          <p:cNvSpPr/>
          <p:nvPr/>
        </p:nvSpPr>
        <p:spPr>
          <a:xfrm>
            <a:off x="3370546" y="4870515"/>
            <a:ext cx="1794358" cy="3613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2022 à 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84051" y="449071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ADBD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19916" y="419100"/>
            <a:ext cx="274320" cy="251460"/>
          </a:xfrm>
          <a:custGeom>
            <a:avLst/>
            <a:gdLst/>
            <a:ahLst/>
            <a:cxnLst/>
            <a:rect l="l" t="t" r="r" b="b"/>
            <a:pathLst>
              <a:path w="274320" h="251459">
                <a:moveTo>
                  <a:pt x="0" y="96012"/>
                </a:moveTo>
                <a:lnTo>
                  <a:pt x="137159" y="0"/>
                </a:lnTo>
                <a:lnTo>
                  <a:pt x="274319" y="96012"/>
                </a:lnTo>
                <a:lnTo>
                  <a:pt x="221868" y="251460"/>
                </a:lnTo>
                <a:lnTo>
                  <a:pt x="52450" y="251460"/>
                </a:lnTo>
                <a:lnTo>
                  <a:pt x="0" y="96012"/>
                </a:lnTo>
                <a:close/>
              </a:path>
            </a:pathLst>
          </a:custGeom>
          <a:ln w="12192">
            <a:solidFill>
              <a:srgbClr val="6ADB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5567" y="6361176"/>
            <a:ext cx="2353056" cy="3535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288" y="4722874"/>
            <a:ext cx="2628900" cy="21168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6620254"/>
            <a:ext cx="3096768" cy="1280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507" y="-217804"/>
            <a:ext cx="5280253" cy="884087"/>
          </a:xfrm>
          <a:prstGeom prst="rect">
            <a:avLst/>
          </a:prstGeom>
        </p:spPr>
        <p:txBody>
          <a:bodyPr vert="horz" wrap="square" lIns="0" tIns="509777" rIns="0" bIns="0" rtlCol="0">
            <a:spAutoFit/>
          </a:bodyPr>
          <a:lstStyle/>
          <a:p>
            <a:pPr marL="473709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3.ii.</a:t>
            </a:r>
            <a:r>
              <a:rPr spc="15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pc="-1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Histórico de Dados</a:t>
            </a:r>
            <a:endParaRPr spc="-1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72896" y="1126236"/>
            <a:ext cx="9613265" cy="2893695"/>
            <a:chOff x="1072896" y="1126236"/>
            <a:chExt cx="9613265" cy="2893695"/>
          </a:xfrm>
        </p:grpSpPr>
        <p:sp>
          <p:nvSpPr>
            <p:cNvPr id="9" name="object 9"/>
            <p:cNvSpPr/>
            <p:nvPr/>
          </p:nvSpPr>
          <p:spPr>
            <a:xfrm>
              <a:off x="1072896" y="1126236"/>
              <a:ext cx="9410700" cy="1258570"/>
            </a:xfrm>
            <a:custGeom>
              <a:avLst/>
              <a:gdLst/>
              <a:ahLst/>
              <a:cxnLst/>
              <a:rect l="l" t="t" r="r" b="b"/>
              <a:pathLst>
                <a:path w="9410700" h="1258570">
                  <a:moveTo>
                    <a:pt x="8781288" y="0"/>
                  </a:moveTo>
                  <a:lnTo>
                    <a:pt x="8781288" y="314578"/>
                  </a:lnTo>
                  <a:lnTo>
                    <a:pt x="0" y="314578"/>
                  </a:lnTo>
                  <a:lnTo>
                    <a:pt x="0" y="943863"/>
                  </a:lnTo>
                  <a:lnTo>
                    <a:pt x="8781288" y="943863"/>
                  </a:lnTo>
                  <a:lnTo>
                    <a:pt x="8781288" y="1258442"/>
                  </a:lnTo>
                  <a:lnTo>
                    <a:pt x="9410700" y="629158"/>
                  </a:lnTo>
                  <a:lnTo>
                    <a:pt x="8781288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86100" y="1662684"/>
              <a:ext cx="7473950" cy="1258570"/>
            </a:xfrm>
            <a:custGeom>
              <a:avLst/>
              <a:gdLst/>
              <a:ahLst/>
              <a:cxnLst/>
              <a:rect l="l" t="t" r="r" b="b"/>
              <a:pathLst>
                <a:path w="7473950" h="1258570">
                  <a:moveTo>
                    <a:pt x="6844030" y="0"/>
                  </a:moveTo>
                  <a:lnTo>
                    <a:pt x="6844030" y="314578"/>
                  </a:lnTo>
                  <a:lnTo>
                    <a:pt x="0" y="314578"/>
                  </a:lnTo>
                  <a:lnTo>
                    <a:pt x="0" y="943863"/>
                  </a:lnTo>
                  <a:lnTo>
                    <a:pt x="6844030" y="943863"/>
                  </a:lnTo>
                  <a:lnTo>
                    <a:pt x="6844030" y="1258442"/>
                  </a:lnTo>
                  <a:lnTo>
                    <a:pt x="7473442" y="629157"/>
                  </a:lnTo>
                  <a:lnTo>
                    <a:pt x="6844030" y="0"/>
                  </a:lnTo>
                  <a:close/>
                </a:path>
              </a:pathLst>
            </a:custGeom>
            <a:solidFill>
              <a:srgbClr val="6AD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9763" y="2228088"/>
              <a:ext cx="5589905" cy="1258570"/>
            </a:xfrm>
            <a:custGeom>
              <a:avLst/>
              <a:gdLst/>
              <a:ahLst/>
              <a:cxnLst/>
              <a:rect l="l" t="t" r="r" b="b"/>
              <a:pathLst>
                <a:path w="5589905" h="1258570">
                  <a:moveTo>
                    <a:pt x="4960112" y="0"/>
                  </a:moveTo>
                  <a:lnTo>
                    <a:pt x="4960112" y="314578"/>
                  </a:lnTo>
                  <a:lnTo>
                    <a:pt x="0" y="314578"/>
                  </a:lnTo>
                  <a:lnTo>
                    <a:pt x="0" y="943863"/>
                  </a:lnTo>
                  <a:lnTo>
                    <a:pt x="4960112" y="943863"/>
                  </a:lnTo>
                  <a:lnTo>
                    <a:pt x="4960112" y="1258442"/>
                  </a:lnTo>
                  <a:lnTo>
                    <a:pt x="5589524" y="629285"/>
                  </a:lnTo>
                  <a:lnTo>
                    <a:pt x="4960112" y="0"/>
                  </a:lnTo>
                  <a:close/>
                </a:path>
              </a:pathLst>
            </a:custGeom>
            <a:solidFill>
              <a:srgbClr val="7D7D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01611" y="2761487"/>
              <a:ext cx="3884929" cy="1258570"/>
            </a:xfrm>
            <a:custGeom>
              <a:avLst/>
              <a:gdLst/>
              <a:ahLst/>
              <a:cxnLst/>
              <a:rect l="l" t="t" r="r" b="b"/>
              <a:pathLst>
                <a:path w="3884929" h="1258570">
                  <a:moveTo>
                    <a:pt x="3255010" y="0"/>
                  </a:moveTo>
                  <a:lnTo>
                    <a:pt x="3255010" y="314578"/>
                  </a:lnTo>
                  <a:lnTo>
                    <a:pt x="0" y="314578"/>
                  </a:lnTo>
                  <a:lnTo>
                    <a:pt x="0" y="943863"/>
                  </a:lnTo>
                  <a:lnTo>
                    <a:pt x="3255010" y="943863"/>
                  </a:lnTo>
                  <a:lnTo>
                    <a:pt x="3255010" y="1258443"/>
                  </a:lnTo>
                  <a:lnTo>
                    <a:pt x="3884422" y="629285"/>
                  </a:lnTo>
                  <a:lnTo>
                    <a:pt x="325501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6424" y="1446276"/>
              <a:ext cx="603504" cy="6035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710308" y="1521332"/>
            <a:ext cx="1190625" cy="417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Base</a:t>
            </a:r>
            <a:r>
              <a:rPr sz="1400" b="1" spc="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Original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ts val="1420"/>
              </a:lnSpc>
            </a:pPr>
            <a:r>
              <a:rPr lang="pt-BR" sz="1200" dirty="0">
                <a:solidFill>
                  <a:srgbClr val="FFFFFF"/>
                </a:solidFill>
                <a:latin typeface="Calibri"/>
                <a:cs typeface="Calibri"/>
              </a:rPr>
              <a:t>1.048.575</a:t>
            </a:r>
            <a:r>
              <a:rPr lang="pt-BR"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pt-BR" sz="1200" spc="-10" dirty="0">
                <a:solidFill>
                  <a:srgbClr val="FFFFFF"/>
                </a:solidFill>
                <a:latin typeface="Calibri"/>
                <a:cs typeface="Calibri"/>
              </a:rPr>
              <a:t>vendas</a:t>
            </a:r>
            <a:endParaRPr lang="pt-BR"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4561" y="2033777"/>
            <a:ext cx="2190115" cy="417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6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Base</a:t>
            </a:r>
            <a:r>
              <a:rPr sz="1400" b="1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50" dirty="0">
                <a:solidFill>
                  <a:srgbClr val="FFFFFF"/>
                </a:solidFill>
                <a:latin typeface="Segoe UI"/>
                <a:cs typeface="Segoe UI"/>
              </a:rPr>
              <a:t>analítica</a:t>
            </a:r>
            <a:r>
              <a:rPr sz="1400" b="1" spc="1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financeira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ts val="1420"/>
              </a:lnSpc>
            </a:pPr>
            <a:r>
              <a:rPr lang="pt-BR" sz="1200" dirty="0">
                <a:solidFill>
                  <a:srgbClr val="FFFFFF"/>
                </a:solidFill>
                <a:latin typeface="Calibri"/>
                <a:cs typeface="Calibri"/>
              </a:rPr>
              <a:t>1.048.575</a:t>
            </a:r>
            <a:r>
              <a:rPr lang="pt-BR"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pt-BR" sz="1200" spc="-10" dirty="0">
                <a:solidFill>
                  <a:srgbClr val="FFFFFF"/>
                </a:solidFill>
                <a:latin typeface="Calibri"/>
                <a:cs typeface="Calibri"/>
              </a:rPr>
              <a:t>linhas</a:t>
            </a:r>
            <a:endParaRPr lang="pt-BR" sz="120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86100" y="1944623"/>
            <a:ext cx="4455160" cy="1725295"/>
            <a:chOff x="3086100" y="1944623"/>
            <a:chExt cx="4455160" cy="172529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86100" y="1944623"/>
              <a:ext cx="667512" cy="6659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7572" y="2488691"/>
              <a:ext cx="699515" cy="69799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188" y="3102863"/>
              <a:ext cx="702564" cy="56692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03782" y="2191892"/>
            <a:ext cx="1731365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sz="1400" b="1" spc="9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sz="1400" b="1" spc="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partida</a:t>
            </a:r>
            <a:endParaRPr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original</a:t>
            </a:r>
            <a:r>
              <a:rPr sz="1200" spc="-5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1.048.575 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vendas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realizadas</a:t>
            </a:r>
            <a:r>
              <a:rPr lang="pt-BR" sz="1200" spc="-7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período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1200" spc="-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01/01/2022</a:t>
            </a:r>
            <a:r>
              <a:rPr lang="pt-BR" sz="1200" spc="-15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5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até 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30/06/2023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26739" y="2785364"/>
            <a:ext cx="1795274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Amostra</a:t>
            </a:r>
            <a:r>
              <a:rPr lang="pt-BR" sz="1400" b="1" spc="27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analítica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260"/>
              </a:spcBef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agrupada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Vendas</a:t>
            </a:r>
            <a:r>
              <a:rPr lang="pt-BR" sz="1200" spc="-4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passagens aéreas</a:t>
            </a:r>
            <a:r>
              <a:rPr lang="pt-BR" sz="1200" spc="-2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1.048.575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linhas</a:t>
            </a:r>
            <a:r>
              <a:rPr lang="pt-BR" sz="12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</a:t>
            </a:r>
            <a:r>
              <a:rPr lang="pt-BR"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lang="pt-BR" sz="1200" spc="-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 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indicadores</a:t>
            </a:r>
            <a:r>
              <a:rPr lang="pt-BR" sz="1200" spc="-85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emissão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71490" y="2598166"/>
            <a:ext cx="3568065" cy="777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34">
              <a:lnSpc>
                <a:spcPts val="166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Base</a:t>
            </a:r>
            <a:r>
              <a:rPr sz="1400" b="1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50" dirty="0">
                <a:solidFill>
                  <a:srgbClr val="FFFFFF"/>
                </a:solidFill>
                <a:latin typeface="Segoe UI"/>
                <a:cs typeface="Segoe UI"/>
              </a:rPr>
              <a:t>analítica</a:t>
            </a:r>
            <a:r>
              <a:rPr sz="1400" b="1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temporal</a:t>
            </a:r>
            <a:endParaRPr sz="1400" dirty="0">
              <a:latin typeface="Segoe UI"/>
              <a:cs typeface="Segoe UI"/>
            </a:endParaRPr>
          </a:p>
          <a:p>
            <a:pPr marL="12700">
              <a:lnSpc>
                <a:spcPts val="1420"/>
              </a:lnSpc>
            </a:pPr>
            <a:r>
              <a:rPr lang="pt-BR" sz="1200" dirty="0">
                <a:solidFill>
                  <a:srgbClr val="FFFFFF"/>
                </a:solidFill>
                <a:latin typeface="Calibri"/>
                <a:cs typeface="Calibri"/>
              </a:rPr>
              <a:t>548</a:t>
            </a:r>
            <a:r>
              <a:rPr lang="pt-BR"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pt-BR" sz="1200" spc="-20" dirty="0">
                <a:solidFill>
                  <a:srgbClr val="FFFFFF"/>
                </a:solidFill>
                <a:latin typeface="Calibri"/>
                <a:cs typeface="Calibri"/>
              </a:rPr>
              <a:t>dias</a:t>
            </a:r>
            <a:endParaRPr lang="pt-BR"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Calibri"/>
              <a:cs typeface="Calibri"/>
            </a:endParaRPr>
          </a:p>
          <a:p>
            <a:pPr marL="207454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FFFFFF"/>
                </a:solidFill>
                <a:latin typeface="Segoe UI"/>
                <a:cs typeface="Segoe UI"/>
              </a:rPr>
              <a:t>Base</a:t>
            </a:r>
            <a:r>
              <a:rPr sz="1400" b="1" spc="1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Segoe UI"/>
                <a:cs typeface="Segoe UI"/>
              </a:rPr>
              <a:t>modelagem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39557" y="3354451"/>
            <a:ext cx="6038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200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meses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48503" y="3359022"/>
            <a:ext cx="1654303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Amostra</a:t>
            </a:r>
            <a:r>
              <a:rPr lang="pt-BR" sz="1400" b="1" spc="27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analítica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6985">
              <a:lnSpc>
                <a:spcPct val="100000"/>
              </a:lnSpc>
              <a:spcBef>
                <a:spcPts val="1420"/>
              </a:spcBef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agrupada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 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r>
              <a:rPr lang="pt-BR" sz="1200" spc="-6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548</a:t>
            </a:r>
            <a:r>
              <a:rPr lang="pt-BR" sz="12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dias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</a:t>
            </a:r>
            <a:r>
              <a:rPr lang="pt-BR" sz="12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das 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</a:t>
            </a:r>
            <a:r>
              <a:rPr lang="pt-BR" sz="1200" spc="5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temporais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9717" y="3860672"/>
            <a:ext cx="2397125" cy="1318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400" b="1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400" b="1" spc="1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400" b="1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final</a:t>
            </a:r>
            <a:endParaRPr lang="pt-B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260"/>
              </a:spcBef>
            </a:pP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foi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reajustada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</a:t>
            </a:r>
            <a:r>
              <a:rPr lang="pt-BR" sz="1200" spc="-4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1200" spc="-1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1200" spc="-1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</a:t>
            </a:r>
            <a:r>
              <a:rPr lang="pt-BR" sz="1200" spc="-3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pedidos </a:t>
            </a:r>
            <a:r>
              <a:rPr lang="pt-BR" sz="1200" spc="-2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</a:t>
            </a:r>
            <a:r>
              <a:rPr lang="pt-BR" sz="1200" spc="-8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</a:t>
            </a:r>
            <a:r>
              <a:rPr lang="pt-BR" sz="1200" spc="-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</a:t>
            </a:r>
            <a:r>
              <a:rPr lang="pt-BR" sz="1200" spc="-2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r>
            <a:r>
              <a:rPr lang="pt-BR" sz="120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meses</a:t>
            </a:r>
            <a:r>
              <a:rPr lang="pt-BR" sz="1200" spc="-10" dirty="0">
                <a:solidFill>
                  <a:srgbClr val="6ADBD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spc="-2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extração</a:t>
            </a:r>
            <a:r>
              <a:rPr lang="pt-BR" sz="1200" spc="-6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200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1200" spc="-45" dirty="0">
                <a:solidFill>
                  <a:srgbClr val="43434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tendência de voos para determinadas origens e destinos.</a:t>
            </a:r>
            <a:endParaRPr lang="pt-BR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8014</TotalTime>
  <Words>4878</Words>
  <Application>Microsoft Office PowerPoint</Application>
  <PresentationFormat>Widescreen</PresentationFormat>
  <Paragraphs>663</Paragraphs>
  <Slides>42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9" baseType="lpstr">
      <vt:lpstr>Arial</vt:lpstr>
      <vt:lpstr>Calibri</vt:lpstr>
      <vt:lpstr>Noto Sans</vt:lpstr>
      <vt:lpstr>Open Sans</vt:lpstr>
      <vt:lpstr>Quicksand</vt:lpstr>
      <vt:lpstr>Segoe UI</vt:lpstr>
      <vt:lpstr>Office Theme</vt:lpstr>
      <vt:lpstr>Apresentação do PowerPoint</vt:lpstr>
      <vt:lpstr>MBA ANALYTICS EM BIG DATA – DATA ENGINEERING</vt:lpstr>
      <vt:lpstr>Agenda</vt:lpstr>
      <vt:lpstr>Metodologia de análise de dados</vt:lpstr>
      <vt:lpstr>Metodologia de análise de dados</vt:lpstr>
      <vt:lpstr>1. Objetivo do Trabalho</vt:lpstr>
      <vt:lpstr>2. Contextualização do Problema</vt:lpstr>
      <vt:lpstr>3. Base de Dados 3.i. Critérios</vt:lpstr>
      <vt:lpstr>3.ii. Histórico de Dados</vt:lpstr>
      <vt:lpstr>Apresentação do PowerPoint</vt:lpstr>
      <vt:lpstr>Metodologia de análise de dados</vt:lpstr>
      <vt:lpstr>Apresentação do PowerPoint</vt:lpstr>
      <vt:lpstr>Apresentação do PowerPoint</vt:lpstr>
      <vt:lpstr>4.ii. Análise de Outliers ANÁLISE EXPLORATÓRIA</vt:lpstr>
      <vt:lpstr>Apresentação do PowerPoint</vt:lpstr>
      <vt:lpstr>Apresentação do PowerPoint</vt:lpstr>
      <vt:lpstr>Apresentação do PowerPoint</vt:lpstr>
      <vt:lpstr>4.iv. Relação entre variáveis financeiras, categóricas e temporais ANÁLISE EXPLORATÓRIA</vt:lpstr>
      <vt:lpstr>Apresentação do PowerPoint</vt:lpstr>
      <vt:lpstr>Metodologia de análise de dados</vt:lpstr>
      <vt:lpstr>5. ARIMA(Auto Regressive Integrated Moving Average)  5.i. Séries Temporais MODELAGEM COM ESTATÍSTICA TRADICIONAL</vt:lpstr>
      <vt:lpstr>Metodologia de análise de dados</vt:lpstr>
      <vt:lpstr>6. Metodologia (Random Forest – IA)  Inteligência Artificial – Random Forest (Metodologia)</vt:lpstr>
      <vt:lpstr>6. Metodologia (Random Forest – IA)  Inteligência Artificial – Random Forest (Metodologia)</vt:lpstr>
      <vt:lpstr>6. Metodologia (Random Forest – IA)  Inteligência Artificial – Random Forest (Metodologia)</vt:lpstr>
      <vt:lpstr>6. Avaliação de desempenho (MSE, RMSE, MAE, MAPE) MODELAGEM COM ESTATÍSTICA TRADICIONAL</vt:lpstr>
      <vt:lpstr>Metodologia de análise de dados</vt:lpstr>
      <vt:lpstr>6. Principais Descobertas</vt:lpstr>
      <vt:lpstr>7. Trabalhos Futuros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</dc:creator>
  <cp:lastModifiedBy>Thiago Silveira Perez</cp:lastModifiedBy>
  <cp:revision>58</cp:revision>
  <dcterms:created xsi:type="dcterms:W3CDTF">2022-11-24T14:39:36Z</dcterms:created>
  <dcterms:modified xsi:type="dcterms:W3CDTF">2025-09-05T22:41:49Z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2022-11-24T00:00:00Z</vt:filetime>
  </property>
  <property fmtid="{D5CDD505-2E9C-101B-9397-08002B2CF9AE}" pid="5" name="Producer">
    <vt:lpwstr>Microsoft® PowerPoint® 2019</vt:lpwstr>
  </property>
</Properties>
</file>